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5" r:id="rId2"/>
  </p:sldMasterIdLst>
  <p:notesMasterIdLst>
    <p:notesMasterId r:id="rId22"/>
  </p:notesMasterIdLst>
  <p:handoutMasterIdLst>
    <p:handoutMasterId r:id="rId23"/>
  </p:handoutMasterIdLst>
  <p:sldIdLst>
    <p:sldId id="402" r:id="rId3"/>
    <p:sldId id="419" r:id="rId4"/>
    <p:sldId id="382" r:id="rId5"/>
    <p:sldId id="396" r:id="rId6"/>
    <p:sldId id="384" r:id="rId7"/>
    <p:sldId id="400" r:id="rId8"/>
    <p:sldId id="391" r:id="rId9"/>
    <p:sldId id="421" r:id="rId10"/>
    <p:sldId id="408" r:id="rId11"/>
    <p:sldId id="378" r:id="rId12"/>
    <p:sldId id="434" r:id="rId13"/>
    <p:sldId id="405" r:id="rId14"/>
    <p:sldId id="435" r:id="rId15"/>
    <p:sldId id="412" r:id="rId16"/>
    <p:sldId id="415" r:id="rId17"/>
    <p:sldId id="271" r:id="rId18"/>
    <p:sldId id="433" r:id="rId19"/>
    <p:sldId id="413" r:id="rId20"/>
    <p:sldId id="417" r:id="rId21"/>
  </p:sldIdLst>
  <p:sldSz cx="9144000" cy="6858000" type="screen4x3"/>
  <p:notesSz cx="7086600" cy="93726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2" userDrawn="1">
          <p15:clr>
            <a:srgbClr val="A4A3A4"/>
          </p15:clr>
        </p15:guide>
        <p15:guide id="2" pos="223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clrMode="bw"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551"/>
    <a:srgbClr val="999999"/>
    <a:srgbClr val="720D0D"/>
    <a:srgbClr val="005399"/>
    <a:srgbClr val="00539B"/>
    <a:srgbClr val="D064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30" autoAdjust="0"/>
    <p:restoredTop sz="87482" autoAdjust="0"/>
  </p:normalViewPr>
  <p:slideViewPr>
    <p:cSldViewPr>
      <p:cViewPr varScale="1">
        <p:scale>
          <a:sx n="88" d="100"/>
          <a:sy n="88" d="100"/>
        </p:scale>
        <p:origin x="1526" y="72"/>
      </p:cViewPr>
      <p:guideLst>
        <p:guide orient="horz" pos="2160"/>
        <p:guide pos="2880"/>
      </p:guideLst>
    </p:cSldViewPr>
  </p:slideViewPr>
  <p:outlineViewPr>
    <p:cViewPr>
      <p:scale>
        <a:sx n="33" d="100"/>
        <a:sy n="33" d="100"/>
      </p:scale>
      <p:origin x="0" y="-1500"/>
    </p:cViewPr>
  </p:outlineViewPr>
  <p:notesTextViewPr>
    <p:cViewPr>
      <p:scale>
        <a:sx n="3" d="2"/>
        <a:sy n="3" d="2"/>
      </p:scale>
      <p:origin x="0" y="0"/>
    </p:cViewPr>
  </p:notesTextViewPr>
  <p:sorterViewPr>
    <p:cViewPr>
      <p:scale>
        <a:sx n="1" d="1"/>
        <a:sy n="1" d="1"/>
      </p:scale>
      <p:origin x="0" y="-4541"/>
    </p:cViewPr>
  </p:sorterViewPr>
  <p:notesViewPr>
    <p:cSldViewPr>
      <p:cViewPr varScale="1">
        <p:scale>
          <a:sx n="85" d="100"/>
          <a:sy n="85" d="100"/>
        </p:scale>
        <p:origin x="1926" y="102"/>
      </p:cViewPr>
      <p:guideLst>
        <p:guide orient="horz" pos="2952"/>
        <p:guide pos="223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363784-7253-429F-8728-3FCF2358CD7B}"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3DC2C791-6BEC-4F88-8ADD-16B6D73F078B}">
      <dgm:prSet phldrT="[Text]" custT="1"/>
      <dgm:spPr>
        <a:solidFill>
          <a:schemeClr val="tx2">
            <a:lumMod val="10000"/>
            <a:lumOff val="90000"/>
          </a:schemeClr>
        </a:solidFill>
      </dgm:spPr>
      <dgm:t>
        <a:bodyPr/>
        <a:lstStyle/>
        <a:p>
          <a:r>
            <a:rPr lang="en-US" sz="1600" dirty="0">
              <a:solidFill>
                <a:srgbClr val="0070C0"/>
              </a:solidFill>
            </a:rPr>
            <a:t>Quality of Relationships</a:t>
          </a:r>
        </a:p>
      </dgm:t>
    </dgm:pt>
    <dgm:pt modelId="{256A0EF2-32BD-4CCD-9283-5FB662C197D3}" type="parTrans" cxnId="{B09B5442-F163-4A48-A8D0-4BF714502CF3}">
      <dgm:prSet/>
      <dgm:spPr/>
      <dgm:t>
        <a:bodyPr/>
        <a:lstStyle/>
        <a:p>
          <a:endParaRPr lang="en-US"/>
        </a:p>
      </dgm:t>
    </dgm:pt>
    <dgm:pt modelId="{50C07EDF-56BF-45D7-A0C6-D146A8A09C1C}" type="sibTrans" cxnId="{B09B5442-F163-4A48-A8D0-4BF714502CF3}">
      <dgm:prSet/>
      <dgm:spPr/>
      <dgm:t>
        <a:bodyPr/>
        <a:lstStyle/>
        <a:p>
          <a:endParaRPr lang="en-US"/>
        </a:p>
      </dgm:t>
    </dgm:pt>
    <dgm:pt modelId="{1AF03441-E6BF-42B6-BD75-BCB3A39F2705}">
      <dgm:prSet phldrT="[Text]" custT="1"/>
      <dgm:spPr>
        <a:solidFill>
          <a:schemeClr val="tx2">
            <a:lumMod val="10000"/>
            <a:lumOff val="90000"/>
          </a:schemeClr>
        </a:solidFill>
      </dgm:spPr>
      <dgm:t>
        <a:bodyPr/>
        <a:lstStyle/>
        <a:p>
          <a:r>
            <a:rPr lang="en-US" sz="1600" dirty="0">
              <a:solidFill>
                <a:srgbClr val="0070C0"/>
              </a:solidFill>
            </a:rPr>
            <a:t>Quality of Conversations and Thinking</a:t>
          </a:r>
        </a:p>
      </dgm:t>
    </dgm:pt>
    <dgm:pt modelId="{D8E61FC4-2B36-468F-A946-1F1DA557CCC1}" type="parTrans" cxnId="{C124A03F-7986-4552-815D-C24924977F4C}">
      <dgm:prSet/>
      <dgm:spPr/>
      <dgm:t>
        <a:bodyPr/>
        <a:lstStyle/>
        <a:p>
          <a:endParaRPr lang="en-US"/>
        </a:p>
      </dgm:t>
    </dgm:pt>
    <dgm:pt modelId="{E4593360-50B7-4AC9-98A1-045F130A28FF}" type="sibTrans" cxnId="{C124A03F-7986-4552-815D-C24924977F4C}">
      <dgm:prSet/>
      <dgm:spPr/>
      <dgm:t>
        <a:bodyPr/>
        <a:lstStyle/>
        <a:p>
          <a:endParaRPr lang="en-US"/>
        </a:p>
      </dgm:t>
    </dgm:pt>
    <dgm:pt modelId="{BB1B6428-D1F6-4B81-9293-A4BFA70CB17D}">
      <dgm:prSet phldrT="[Text]" custT="1"/>
      <dgm:spPr>
        <a:solidFill>
          <a:schemeClr val="tx2">
            <a:lumMod val="10000"/>
            <a:lumOff val="90000"/>
          </a:schemeClr>
        </a:solidFill>
      </dgm:spPr>
      <dgm:t>
        <a:bodyPr/>
        <a:lstStyle/>
        <a:p>
          <a:r>
            <a:rPr lang="en-US" sz="1600" dirty="0">
              <a:solidFill>
                <a:srgbClr val="0070C0"/>
              </a:solidFill>
            </a:rPr>
            <a:t>Quality of Action</a:t>
          </a:r>
        </a:p>
      </dgm:t>
    </dgm:pt>
    <dgm:pt modelId="{F147D960-AD0F-43D7-90D1-5FBA3CB90EB6}" type="parTrans" cxnId="{6C567347-620A-428A-8C27-418A8B27656F}">
      <dgm:prSet/>
      <dgm:spPr/>
      <dgm:t>
        <a:bodyPr/>
        <a:lstStyle/>
        <a:p>
          <a:endParaRPr lang="en-US"/>
        </a:p>
      </dgm:t>
    </dgm:pt>
    <dgm:pt modelId="{65537E57-3E6C-4829-9C6B-D71B43C391B9}" type="sibTrans" cxnId="{6C567347-620A-428A-8C27-418A8B27656F}">
      <dgm:prSet/>
      <dgm:spPr/>
      <dgm:t>
        <a:bodyPr/>
        <a:lstStyle/>
        <a:p>
          <a:endParaRPr lang="en-US"/>
        </a:p>
      </dgm:t>
    </dgm:pt>
    <dgm:pt modelId="{F82DF312-80BD-44D4-8FA0-24BD4EAF30BC}">
      <dgm:prSet phldrT="[Text]" custT="1"/>
      <dgm:spPr>
        <a:solidFill>
          <a:schemeClr val="tx2">
            <a:lumMod val="10000"/>
            <a:lumOff val="90000"/>
          </a:schemeClr>
        </a:solidFill>
      </dgm:spPr>
      <dgm:t>
        <a:bodyPr/>
        <a:lstStyle/>
        <a:p>
          <a:r>
            <a:rPr lang="en-US" sz="1600" dirty="0">
              <a:solidFill>
                <a:srgbClr val="0070C0"/>
              </a:solidFill>
            </a:rPr>
            <a:t>Quality of Impact/ Results</a:t>
          </a:r>
        </a:p>
      </dgm:t>
    </dgm:pt>
    <dgm:pt modelId="{FD3D2675-EBF8-4DB7-B11F-31123D06386C}" type="parTrans" cxnId="{397565D5-AE31-44D4-9602-B4452F277D70}">
      <dgm:prSet/>
      <dgm:spPr/>
      <dgm:t>
        <a:bodyPr/>
        <a:lstStyle/>
        <a:p>
          <a:endParaRPr lang="en-US"/>
        </a:p>
      </dgm:t>
    </dgm:pt>
    <dgm:pt modelId="{1B4884C8-F4AC-4EDA-94CB-1ADD079F3972}" type="sibTrans" cxnId="{397565D5-AE31-44D4-9602-B4452F277D70}">
      <dgm:prSet/>
      <dgm:spPr/>
      <dgm:t>
        <a:bodyPr/>
        <a:lstStyle/>
        <a:p>
          <a:endParaRPr lang="en-US"/>
        </a:p>
      </dgm:t>
    </dgm:pt>
    <dgm:pt modelId="{B04CB967-9DD3-4B12-A44A-0838DB02CD7F}" type="pres">
      <dgm:prSet presAssocID="{DD363784-7253-429F-8728-3FCF2358CD7B}" presName="cycle" presStyleCnt="0">
        <dgm:presLayoutVars>
          <dgm:dir/>
          <dgm:resizeHandles val="exact"/>
        </dgm:presLayoutVars>
      </dgm:prSet>
      <dgm:spPr/>
    </dgm:pt>
    <dgm:pt modelId="{B6728B12-05F4-4F6C-9F47-2791B96DF119}" type="pres">
      <dgm:prSet presAssocID="{3DC2C791-6BEC-4F88-8ADD-16B6D73F078B}" presName="dummy" presStyleCnt="0"/>
      <dgm:spPr/>
    </dgm:pt>
    <dgm:pt modelId="{8A78B1A9-30FA-4748-A0BC-623D3A1E6A9A}" type="pres">
      <dgm:prSet presAssocID="{3DC2C791-6BEC-4F88-8ADD-16B6D73F078B}" presName="node" presStyleLbl="revTx" presStyleIdx="0" presStyleCnt="4">
        <dgm:presLayoutVars>
          <dgm:bulletEnabled val="1"/>
        </dgm:presLayoutVars>
      </dgm:prSet>
      <dgm:spPr/>
    </dgm:pt>
    <dgm:pt modelId="{26791E9E-147E-4E88-AC6E-1108E414722A}" type="pres">
      <dgm:prSet presAssocID="{50C07EDF-56BF-45D7-A0C6-D146A8A09C1C}" presName="sibTrans" presStyleLbl="node1" presStyleIdx="0" presStyleCnt="4"/>
      <dgm:spPr/>
    </dgm:pt>
    <dgm:pt modelId="{C48590D3-DFB1-40A1-8040-7A58EFA85534}" type="pres">
      <dgm:prSet presAssocID="{1AF03441-E6BF-42B6-BD75-BCB3A39F2705}" presName="dummy" presStyleCnt="0"/>
      <dgm:spPr/>
    </dgm:pt>
    <dgm:pt modelId="{55F92EC0-1673-435C-AEAC-21E429EB8CBF}" type="pres">
      <dgm:prSet presAssocID="{1AF03441-E6BF-42B6-BD75-BCB3A39F2705}" presName="node" presStyleLbl="revTx" presStyleIdx="1" presStyleCnt="4">
        <dgm:presLayoutVars>
          <dgm:bulletEnabled val="1"/>
        </dgm:presLayoutVars>
      </dgm:prSet>
      <dgm:spPr/>
    </dgm:pt>
    <dgm:pt modelId="{E668B35A-E0DD-4ACC-83FD-ABFA20E8EDA8}" type="pres">
      <dgm:prSet presAssocID="{E4593360-50B7-4AC9-98A1-045F130A28FF}" presName="sibTrans" presStyleLbl="node1" presStyleIdx="1" presStyleCnt="4"/>
      <dgm:spPr/>
    </dgm:pt>
    <dgm:pt modelId="{1AFCB38F-0147-42F9-B79B-0F09F3DE9AF2}" type="pres">
      <dgm:prSet presAssocID="{BB1B6428-D1F6-4B81-9293-A4BFA70CB17D}" presName="dummy" presStyleCnt="0"/>
      <dgm:spPr/>
    </dgm:pt>
    <dgm:pt modelId="{3320DA06-C529-4D5F-88BB-2F7FACC3C3C3}" type="pres">
      <dgm:prSet presAssocID="{BB1B6428-D1F6-4B81-9293-A4BFA70CB17D}" presName="node" presStyleLbl="revTx" presStyleIdx="2" presStyleCnt="4">
        <dgm:presLayoutVars>
          <dgm:bulletEnabled val="1"/>
        </dgm:presLayoutVars>
      </dgm:prSet>
      <dgm:spPr/>
    </dgm:pt>
    <dgm:pt modelId="{627A21A1-2B3E-4073-84F9-BD203935EC4D}" type="pres">
      <dgm:prSet presAssocID="{65537E57-3E6C-4829-9C6B-D71B43C391B9}" presName="sibTrans" presStyleLbl="node1" presStyleIdx="2" presStyleCnt="4"/>
      <dgm:spPr/>
    </dgm:pt>
    <dgm:pt modelId="{4D774F4B-772C-49F0-879A-BC5EAC69D0CA}" type="pres">
      <dgm:prSet presAssocID="{F82DF312-80BD-44D4-8FA0-24BD4EAF30BC}" presName="dummy" presStyleCnt="0"/>
      <dgm:spPr/>
    </dgm:pt>
    <dgm:pt modelId="{AE430CE0-8443-4B9F-A8E5-176379309069}" type="pres">
      <dgm:prSet presAssocID="{F82DF312-80BD-44D4-8FA0-24BD4EAF30BC}" presName="node" presStyleLbl="revTx" presStyleIdx="3" presStyleCnt="4">
        <dgm:presLayoutVars>
          <dgm:bulletEnabled val="1"/>
        </dgm:presLayoutVars>
      </dgm:prSet>
      <dgm:spPr/>
    </dgm:pt>
    <dgm:pt modelId="{7699DC3D-9398-4C59-9EB3-BC2EED5CF9BE}" type="pres">
      <dgm:prSet presAssocID="{1B4884C8-F4AC-4EDA-94CB-1ADD079F3972}" presName="sibTrans" presStyleLbl="node1" presStyleIdx="3" presStyleCnt="4"/>
      <dgm:spPr/>
    </dgm:pt>
  </dgm:ptLst>
  <dgm:cxnLst>
    <dgm:cxn modelId="{55838A00-FE2D-4E15-8C2B-677D69622151}" type="presOf" srcId="{1B4884C8-F4AC-4EDA-94CB-1ADD079F3972}" destId="{7699DC3D-9398-4C59-9EB3-BC2EED5CF9BE}" srcOrd="0" destOrd="0" presId="urn:microsoft.com/office/officeart/2005/8/layout/cycle1"/>
    <dgm:cxn modelId="{C124A03F-7986-4552-815D-C24924977F4C}" srcId="{DD363784-7253-429F-8728-3FCF2358CD7B}" destId="{1AF03441-E6BF-42B6-BD75-BCB3A39F2705}" srcOrd="1" destOrd="0" parTransId="{D8E61FC4-2B36-468F-A946-1F1DA557CCC1}" sibTransId="{E4593360-50B7-4AC9-98A1-045F130A28FF}"/>
    <dgm:cxn modelId="{B09B5442-F163-4A48-A8D0-4BF714502CF3}" srcId="{DD363784-7253-429F-8728-3FCF2358CD7B}" destId="{3DC2C791-6BEC-4F88-8ADD-16B6D73F078B}" srcOrd="0" destOrd="0" parTransId="{256A0EF2-32BD-4CCD-9283-5FB662C197D3}" sibTransId="{50C07EDF-56BF-45D7-A0C6-D146A8A09C1C}"/>
    <dgm:cxn modelId="{6C567347-620A-428A-8C27-418A8B27656F}" srcId="{DD363784-7253-429F-8728-3FCF2358CD7B}" destId="{BB1B6428-D1F6-4B81-9293-A4BFA70CB17D}" srcOrd="2" destOrd="0" parTransId="{F147D960-AD0F-43D7-90D1-5FBA3CB90EB6}" sibTransId="{65537E57-3E6C-4829-9C6B-D71B43C391B9}"/>
    <dgm:cxn modelId="{FE9AC648-6107-4BD0-90D6-5533BB65133D}" type="presOf" srcId="{50C07EDF-56BF-45D7-A0C6-D146A8A09C1C}" destId="{26791E9E-147E-4E88-AC6E-1108E414722A}" srcOrd="0" destOrd="0" presId="urn:microsoft.com/office/officeart/2005/8/layout/cycle1"/>
    <dgm:cxn modelId="{7527B24F-8284-4B48-AD54-3894355E1A3B}" type="presOf" srcId="{BB1B6428-D1F6-4B81-9293-A4BFA70CB17D}" destId="{3320DA06-C529-4D5F-88BB-2F7FACC3C3C3}" srcOrd="0" destOrd="0" presId="urn:microsoft.com/office/officeart/2005/8/layout/cycle1"/>
    <dgm:cxn modelId="{00EBDF63-5762-4458-88B0-7BCBECC09279}" type="presOf" srcId="{1AF03441-E6BF-42B6-BD75-BCB3A39F2705}" destId="{55F92EC0-1673-435C-AEAC-21E429EB8CBF}" srcOrd="0" destOrd="0" presId="urn:microsoft.com/office/officeart/2005/8/layout/cycle1"/>
    <dgm:cxn modelId="{4D3C727A-BFC9-4082-BF1A-BFE153BAA22B}" type="presOf" srcId="{65537E57-3E6C-4829-9C6B-D71B43C391B9}" destId="{627A21A1-2B3E-4073-84F9-BD203935EC4D}" srcOrd="0" destOrd="0" presId="urn:microsoft.com/office/officeart/2005/8/layout/cycle1"/>
    <dgm:cxn modelId="{A2FE4DC5-5F20-4B83-A413-81AA1E36EA54}" type="presOf" srcId="{F82DF312-80BD-44D4-8FA0-24BD4EAF30BC}" destId="{AE430CE0-8443-4B9F-A8E5-176379309069}" srcOrd="0" destOrd="0" presId="urn:microsoft.com/office/officeart/2005/8/layout/cycle1"/>
    <dgm:cxn modelId="{DF691FD1-F02C-4973-B0C3-D9484C6656D0}" type="presOf" srcId="{3DC2C791-6BEC-4F88-8ADD-16B6D73F078B}" destId="{8A78B1A9-30FA-4748-A0BC-623D3A1E6A9A}" srcOrd="0" destOrd="0" presId="urn:microsoft.com/office/officeart/2005/8/layout/cycle1"/>
    <dgm:cxn modelId="{397565D5-AE31-44D4-9602-B4452F277D70}" srcId="{DD363784-7253-429F-8728-3FCF2358CD7B}" destId="{F82DF312-80BD-44D4-8FA0-24BD4EAF30BC}" srcOrd="3" destOrd="0" parTransId="{FD3D2675-EBF8-4DB7-B11F-31123D06386C}" sibTransId="{1B4884C8-F4AC-4EDA-94CB-1ADD079F3972}"/>
    <dgm:cxn modelId="{9F97F9D9-A4CC-4DA1-AC5B-4C48B29072C1}" type="presOf" srcId="{E4593360-50B7-4AC9-98A1-045F130A28FF}" destId="{E668B35A-E0DD-4ACC-83FD-ABFA20E8EDA8}" srcOrd="0" destOrd="0" presId="urn:microsoft.com/office/officeart/2005/8/layout/cycle1"/>
    <dgm:cxn modelId="{844DB5F9-DA0F-4F19-9EB7-E90933C52DAF}" type="presOf" srcId="{DD363784-7253-429F-8728-3FCF2358CD7B}" destId="{B04CB967-9DD3-4B12-A44A-0838DB02CD7F}" srcOrd="0" destOrd="0" presId="urn:microsoft.com/office/officeart/2005/8/layout/cycle1"/>
    <dgm:cxn modelId="{54F121B5-6A97-482C-A4D4-2DA34F76500F}" type="presParOf" srcId="{B04CB967-9DD3-4B12-A44A-0838DB02CD7F}" destId="{B6728B12-05F4-4F6C-9F47-2791B96DF119}" srcOrd="0" destOrd="0" presId="urn:microsoft.com/office/officeart/2005/8/layout/cycle1"/>
    <dgm:cxn modelId="{76FF3D83-5B16-4A58-AFA3-1382D694FDEF}" type="presParOf" srcId="{B04CB967-9DD3-4B12-A44A-0838DB02CD7F}" destId="{8A78B1A9-30FA-4748-A0BC-623D3A1E6A9A}" srcOrd="1" destOrd="0" presId="urn:microsoft.com/office/officeart/2005/8/layout/cycle1"/>
    <dgm:cxn modelId="{6167FCA0-BC8E-4EA2-BE93-2EB86DE4FD72}" type="presParOf" srcId="{B04CB967-9DD3-4B12-A44A-0838DB02CD7F}" destId="{26791E9E-147E-4E88-AC6E-1108E414722A}" srcOrd="2" destOrd="0" presId="urn:microsoft.com/office/officeart/2005/8/layout/cycle1"/>
    <dgm:cxn modelId="{A1EED36F-C427-47BE-9EAB-900A38281ABC}" type="presParOf" srcId="{B04CB967-9DD3-4B12-A44A-0838DB02CD7F}" destId="{C48590D3-DFB1-40A1-8040-7A58EFA85534}" srcOrd="3" destOrd="0" presId="urn:microsoft.com/office/officeart/2005/8/layout/cycle1"/>
    <dgm:cxn modelId="{2B5A0615-E869-4E64-9113-48CFF6C64B3D}" type="presParOf" srcId="{B04CB967-9DD3-4B12-A44A-0838DB02CD7F}" destId="{55F92EC0-1673-435C-AEAC-21E429EB8CBF}" srcOrd="4" destOrd="0" presId="urn:microsoft.com/office/officeart/2005/8/layout/cycle1"/>
    <dgm:cxn modelId="{7463CE80-AA8A-4994-A4B5-71C604B8F19A}" type="presParOf" srcId="{B04CB967-9DD3-4B12-A44A-0838DB02CD7F}" destId="{E668B35A-E0DD-4ACC-83FD-ABFA20E8EDA8}" srcOrd="5" destOrd="0" presId="urn:microsoft.com/office/officeart/2005/8/layout/cycle1"/>
    <dgm:cxn modelId="{155DAC21-DDD8-4426-95F1-697AC8488D9D}" type="presParOf" srcId="{B04CB967-9DD3-4B12-A44A-0838DB02CD7F}" destId="{1AFCB38F-0147-42F9-B79B-0F09F3DE9AF2}" srcOrd="6" destOrd="0" presId="urn:microsoft.com/office/officeart/2005/8/layout/cycle1"/>
    <dgm:cxn modelId="{DB832A9C-40FE-4C31-A8C3-8F06B60534A6}" type="presParOf" srcId="{B04CB967-9DD3-4B12-A44A-0838DB02CD7F}" destId="{3320DA06-C529-4D5F-88BB-2F7FACC3C3C3}" srcOrd="7" destOrd="0" presId="urn:microsoft.com/office/officeart/2005/8/layout/cycle1"/>
    <dgm:cxn modelId="{64626F02-EC53-4A52-A493-92AB77C56746}" type="presParOf" srcId="{B04CB967-9DD3-4B12-A44A-0838DB02CD7F}" destId="{627A21A1-2B3E-4073-84F9-BD203935EC4D}" srcOrd="8" destOrd="0" presId="urn:microsoft.com/office/officeart/2005/8/layout/cycle1"/>
    <dgm:cxn modelId="{F7FC0B0C-B15A-4094-82B6-4CE8326C2C53}" type="presParOf" srcId="{B04CB967-9DD3-4B12-A44A-0838DB02CD7F}" destId="{4D774F4B-772C-49F0-879A-BC5EAC69D0CA}" srcOrd="9" destOrd="0" presId="urn:microsoft.com/office/officeart/2005/8/layout/cycle1"/>
    <dgm:cxn modelId="{B349ED4C-482C-47EA-8A57-7D9E27E5A6C5}" type="presParOf" srcId="{B04CB967-9DD3-4B12-A44A-0838DB02CD7F}" destId="{AE430CE0-8443-4B9F-A8E5-176379309069}" srcOrd="10" destOrd="0" presId="urn:microsoft.com/office/officeart/2005/8/layout/cycle1"/>
    <dgm:cxn modelId="{A84FD1D6-4045-4884-B7CB-CC58FFCBF7E2}" type="presParOf" srcId="{B04CB967-9DD3-4B12-A44A-0838DB02CD7F}" destId="{7699DC3D-9398-4C59-9EB3-BC2EED5CF9BE}"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2EDC59A-CE2F-4F4F-93F8-3A76A679F8B2}" type="doc">
      <dgm:prSet loTypeId="urn:microsoft.com/office/officeart/2005/8/layout/venn1" loCatId="relationship" qsTypeId="urn:microsoft.com/office/officeart/2005/8/quickstyle/simple1" qsCatId="simple" csTypeId="urn:microsoft.com/office/officeart/2005/8/colors/accent1_2" csCatId="accent1" phldr="1"/>
      <dgm:spPr/>
    </dgm:pt>
    <dgm:pt modelId="{2B14C0FB-CF21-408B-A3BA-197E7DA63559}">
      <dgm:prSet phldrT="[Text]"/>
      <dgm:spPr>
        <a:ln>
          <a:solidFill>
            <a:srgbClr val="253551"/>
          </a:solidFill>
        </a:ln>
      </dgm:spPr>
      <dgm:t>
        <a:bodyPr/>
        <a:lstStyle/>
        <a:p>
          <a:r>
            <a:rPr lang="en-US"/>
            <a:t>Mindfulness</a:t>
          </a:r>
          <a:endParaRPr lang="en-US" dirty="0"/>
        </a:p>
      </dgm:t>
    </dgm:pt>
    <dgm:pt modelId="{4DA7F17C-BF43-48D4-8DB1-FDD877564FB1}" type="parTrans" cxnId="{CF8477F2-585D-4E1F-9F0B-EE032E2500D3}">
      <dgm:prSet/>
      <dgm:spPr/>
      <dgm:t>
        <a:bodyPr/>
        <a:lstStyle/>
        <a:p>
          <a:endParaRPr lang="en-US"/>
        </a:p>
      </dgm:t>
    </dgm:pt>
    <dgm:pt modelId="{FD7053B2-8413-4ECE-9A15-ABFC78D3AF79}" type="sibTrans" cxnId="{CF8477F2-585D-4E1F-9F0B-EE032E2500D3}">
      <dgm:prSet/>
      <dgm:spPr/>
      <dgm:t>
        <a:bodyPr/>
        <a:lstStyle/>
        <a:p>
          <a:endParaRPr lang="en-US"/>
        </a:p>
      </dgm:t>
    </dgm:pt>
    <dgm:pt modelId="{04451B68-9DE4-4854-9613-D3CC10EA6AF6}">
      <dgm:prSet phldrT="[Text]"/>
      <dgm:spPr>
        <a:ln>
          <a:solidFill>
            <a:srgbClr val="253551"/>
          </a:solidFill>
        </a:ln>
      </dgm:spPr>
      <dgm:t>
        <a:bodyPr/>
        <a:lstStyle/>
        <a:p>
          <a:r>
            <a:rPr lang="en-US" dirty="0"/>
            <a:t>Self-Kindness</a:t>
          </a:r>
        </a:p>
      </dgm:t>
    </dgm:pt>
    <dgm:pt modelId="{96E78514-60FE-4F0C-B60A-CE845050BA1F}" type="sibTrans" cxnId="{11BBBA88-570D-4E9F-BB3A-BE6EF34C1CB1}">
      <dgm:prSet/>
      <dgm:spPr/>
      <dgm:t>
        <a:bodyPr/>
        <a:lstStyle/>
        <a:p>
          <a:endParaRPr lang="en-US"/>
        </a:p>
      </dgm:t>
    </dgm:pt>
    <dgm:pt modelId="{EDE923FF-F223-4DA3-9FC0-B0C6D4E1517A}" type="parTrans" cxnId="{11BBBA88-570D-4E9F-BB3A-BE6EF34C1CB1}">
      <dgm:prSet/>
      <dgm:spPr/>
      <dgm:t>
        <a:bodyPr/>
        <a:lstStyle/>
        <a:p>
          <a:endParaRPr lang="en-US"/>
        </a:p>
      </dgm:t>
    </dgm:pt>
    <dgm:pt modelId="{FB80CC65-31C3-4E4A-9FDD-739248EEEF4A}">
      <dgm:prSet phldrT="[Text]"/>
      <dgm:spPr>
        <a:ln>
          <a:solidFill>
            <a:srgbClr val="253551"/>
          </a:solidFill>
        </a:ln>
      </dgm:spPr>
      <dgm:t>
        <a:bodyPr/>
        <a:lstStyle/>
        <a:p>
          <a:r>
            <a:rPr lang="en-US" dirty="0"/>
            <a:t>Common Humanity</a:t>
          </a:r>
        </a:p>
      </dgm:t>
    </dgm:pt>
    <dgm:pt modelId="{070C39AF-5009-4D38-B43B-F548F62D20A2}" type="sibTrans" cxnId="{1C92DE28-BC4D-4A81-B4F0-E1A667762C9E}">
      <dgm:prSet/>
      <dgm:spPr/>
      <dgm:t>
        <a:bodyPr/>
        <a:lstStyle/>
        <a:p>
          <a:endParaRPr lang="en-US"/>
        </a:p>
      </dgm:t>
    </dgm:pt>
    <dgm:pt modelId="{999143BE-28E7-43CB-A5AB-DF9CD2AE6731}" type="parTrans" cxnId="{1C92DE28-BC4D-4A81-B4F0-E1A667762C9E}">
      <dgm:prSet/>
      <dgm:spPr/>
      <dgm:t>
        <a:bodyPr/>
        <a:lstStyle/>
        <a:p>
          <a:endParaRPr lang="en-US"/>
        </a:p>
      </dgm:t>
    </dgm:pt>
    <dgm:pt modelId="{2E5C259C-4337-4CBB-BC19-434CEFD76A99}" type="pres">
      <dgm:prSet presAssocID="{62EDC59A-CE2F-4F4F-93F8-3A76A679F8B2}" presName="compositeShape" presStyleCnt="0">
        <dgm:presLayoutVars>
          <dgm:chMax val="7"/>
          <dgm:dir/>
          <dgm:resizeHandles val="exact"/>
        </dgm:presLayoutVars>
      </dgm:prSet>
      <dgm:spPr/>
    </dgm:pt>
    <dgm:pt modelId="{3C9C4A57-45C1-437D-85F7-6386B77DA6E4}" type="pres">
      <dgm:prSet presAssocID="{04451B68-9DE4-4854-9613-D3CC10EA6AF6}" presName="circ1" presStyleLbl="vennNode1" presStyleIdx="0" presStyleCnt="3"/>
      <dgm:spPr/>
    </dgm:pt>
    <dgm:pt modelId="{1559832D-8228-4B63-9144-C4B511924F77}" type="pres">
      <dgm:prSet presAssocID="{04451B68-9DE4-4854-9613-D3CC10EA6AF6}" presName="circ1Tx" presStyleLbl="revTx" presStyleIdx="0" presStyleCnt="0">
        <dgm:presLayoutVars>
          <dgm:chMax val="0"/>
          <dgm:chPref val="0"/>
          <dgm:bulletEnabled val="1"/>
        </dgm:presLayoutVars>
      </dgm:prSet>
      <dgm:spPr/>
    </dgm:pt>
    <dgm:pt modelId="{C60EEDAB-1CA2-4F54-AF6C-FE29BD1197FD}" type="pres">
      <dgm:prSet presAssocID="{2B14C0FB-CF21-408B-A3BA-197E7DA63559}" presName="circ2" presStyleLbl="vennNode1" presStyleIdx="1" presStyleCnt="3"/>
      <dgm:spPr/>
    </dgm:pt>
    <dgm:pt modelId="{4D0C94A2-C772-41F5-8E00-2DB1583AA1AE}" type="pres">
      <dgm:prSet presAssocID="{2B14C0FB-CF21-408B-A3BA-197E7DA63559}" presName="circ2Tx" presStyleLbl="revTx" presStyleIdx="0" presStyleCnt="0">
        <dgm:presLayoutVars>
          <dgm:chMax val="0"/>
          <dgm:chPref val="0"/>
          <dgm:bulletEnabled val="1"/>
        </dgm:presLayoutVars>
      </dgm:prSet>
      <dgm:spPr/>
    </dgm:pt>
    <dgm:pt modelId="{7F5D535B-8AE5-42A0-95BE-29C9EA36934D}" type="pres">
      <dgm:prSet presAssocID="{FB80CC65-31C3-4E4A-9FDD-739248EEEF4A}" presName="circ3" presStyleLbl="vennNode1" presStyleIdx="2" presStyleCnt="3"/>
      <dgm:spPr/>
    </dgm:pt>
    <dgm:pt modelId="{9C46FF67-C2D0-4B8B-ACCC-F834A2D0FC82}" type="pres">
      <dgm:prSet presAssocID="{FB80CC65-31C3-4E4A-9FDD-739248EEEF4A}" presName="circ3Tx" presStyleLbl="revTx" presStyleIdx="0" presStyleCnt="0">
        <dgm:presLayoutVars>
          <dgm:chMax val="0"/>
          <dgm:chPref val="0"/>
          <dgm:bulletEnabled val="1"/>
        </dgm:presLayoutVars>
      </dgm:prSet>
      <dgm:spPr/>
    </dgm:pt>
  </dgm:ptLst>
  <dgm:cxnLst>
    <dgm:cxn modelId="{1C92DE28-BC4D-4A81-B4F0-E1A667762C9E}" srcId="{62EDC59A-CE2F-4F4F-93F8-3A76A679F8B2}" destId="{FB80CC65-31C3-4E4A-9FDD-739248EEEF4A}" srcOrd="2" destOrd="0" parTransId="{999143BE-28E7-43CB-A5AB-DF9CD2AE6731}" sibTransId="{070C39AF-5009-4D38-B43B-F548F62D20A2}"/>
    <dgm:cxn modelId="{6BCFAB2B-F76C-4403-9150-65A693154514}" type="presOf" srcId="{04451B68-9DE4-4854-9613-D3CC10EA6AF6}" destId="{1559832D-8228-4B63-9144-C4B511924F77}" srcOrd="1" destOrd="0" presId="urn:microsoft.com/office/officeart/2005/8/layout/venn1"/>
    <dgm:cxn modelId="{825F9347-73C5-4FC9-98D4-B9D228E3E868}" type="presOf" srcId="{62EDC59A-CE2F-4F4F-93F8-3A76A679F8B2}" destId="{2E5C259C-4337-4CBB-BC19-434CEFD76A99}" srcOrd="0" destOrd="0" presId="urn:microsoft.com/office/officeart/2005/8/layout/venn1"/>
    <dgm:cxn modelId="{4B34A35B-56BF-4D32-8F11-61938B579762}" type="presOf" srcId="{2B14C0FB-CF21-408B-A3BA-197E7DA63559}" destId="{4D0C94A2-C772-41F5-8E00-2DB1583AA1AE}" srcOrd="1" destOrd="0" presId="urn:microsoft.com/office/officeart/2005/8/layout/venn1"/>
    <dgm:cxn modelId="{E3414F7D-C1A2-4D5D-A414-CA2A1B37AC2C}" type="presOf" srcId="{FB80CC65-31C3-4E4A-9FDD-739248EEEF4A}" destId="{9C46FF67-C2D0-4B8B-ACCC-F834A2D0FC82}" srcOrd="1" destOrd="0" presId="urn:microsoft.com/office/officeart/2005/8/layout/venn1"/>
    <dgm:cxn modelId="{11BBBA88-570D-4E9F-BB3A-BE6EF34C1CB1}" srcId="{62EDC59A-CE2F-4F4F-93F8-3A76A679F8B2}" destId="{04451B68-9DE4-4854-9613-D3CC10EA6AF6}" srcOrd="0" destOrd="0" parTransId="{EDE923FF-F223-4DA3-9FC0-B0C6D4E1517A}" sibTransId="{96E78514-60FE-4F0C-B60A-CE845050BA1F}"/>
    <dgm:cxn modelId="{9CC74DAA-C4E8-41F8-AE3D-3BBF77E052BA}" type="presOf" srcId="{FB80CC65-31C3-4E4A-9FDD-739248EEEF4A}" destId="{7F5D535B-8AE5-42A0-95BE-29C9EA36934D}" srcOrd="0" destOrd="0" presId="urn:microsoft.com/office/officeart/2005/8/layout/venn1"/>
    <dgm:cxn modelId="{CF8477F2-585D-4E1F-9F0B-EE032E2500D3}" srcId="{62EDC59A-CE2F-4F4F-93F8-3A76A679F8B2}" destId="{2B14C0FB-CF21-408B-A3BA-197E7DA63559}" srcOrd="1" destOrd="0" parTransId="{4DA7F17C-BF43-48D4-8DB1-FDD877564FB1}" sibTransId="{FD7053B2-8413-4ECE-9A15-ABFC78D3AF79}"/>
    <dgm:cxn modelId="{D28DB8F9-A89B-45DA-AEE9-947BA9C28E99}" type="presOf" srcId="{04451B68-9DE4-4854-9613-D3CC10EA6AF6}" destId="{3C9C4A57-45C1-437D-85F7-6386B77DA6E4}" srcOrd="0" destOrd="0" presId="urn:microsoft.com/office/officeart/2005/8/layout/venn1"/>
    <dgm:cxn modelId="{A9B0B7FE-DB8E-4053-A667-84C1313C5306}" type="presOf" srcId="{2B14C0FB-CF21-408B-A3BA-197E7DA63559}" destId="{C60EEDAB-1CA2-4F54-AF6C-FE29BD1197FD}" srcOrd="0" destOrd="0" presId="urn:microsoft.com/office/officeart/2005/8/layout/venn1"/>
    <dgm:cxn modelId="{9D5A55DC-0B51-475F-9C5A-80DAB4949354}" type="presParOf" srcId="{2E5C259C-4337-4CBB-BC19-434CEFD76A99}" destId="{3C9C4A57-45C1-437D-85F7-6386B77DA6E4}" srcOrd="0" destOrd="0" presId="urn:microsoft.com/office/officeart/2005/8/layout/venn1"/>
    <dgm:cxn modelId="{47905E6E-70DD-4B6D-8713-C458C20D74A1}" type="presParOf" srcId="{2E5C259C-4337-4CBB-BC19-434CEFD76A99}" destId="{1559832D-8228-4B63-9144-C4B511924F77}" srcOrd="1" destOrd="0" presId="urn:microsoft.com/office/officeart/2005/8/layout/venn1"/>
    <dgm:cxn modelId="{69C5DA13-CB7B-4EEE-BDFA-1D929775F834}" type="presParOf" srcId="{2E5C259C-4337-4CBB-BC19-434CEFD76A99}" destId="{C60EEDAB-1CA2-4F54-AF6C-FE29BD1197FD}" srcOrd="2" destOrd="0" presId="urn:microsoft.com/office/officeart/2005/8/layout/venn1"/>
    <dgm:cxn modelId="{EA82E2F9-C8F1-4C6D-9AFF-EBA1FB7B4FA5}" type="presParOf" srcId="{2E5C259C-4337-4CBB-BC19-434CEFD76A99}" destId="{4D0C94A2-C772-41F5-8E00-2DB1583AA1AE}" srcOrd="3" destOrd="0" presId="urn:microsoft.com/office/officeart/2005/8/layout/venn1"/>
    <dgm:cxn modelId="{00D4BB65-9FA4-4FB8-BE9E-5B2D09DC95D2}" type="presParOf" srcId="{2E5C259C-4337-4CBB-BC19-434CEFD76A99}" destId="{7F5D535B-8AE5-42A0-95BE-29C9EA36934D}" srcOrd="4" destOrd="0" presId="urn:microsoft.com/office/officeart/2005/8/layout/venn1"/>
    <dgm:cxn modelId="{C3D4C130-0C47-4EBB-82E3-B0E2A06CB843}" type="presParOf" srcId="{2E5C259C-4337-4CBB-BC19-434CEFD76A99}" destId="{9C46FF67-C2D0-4B8B-ACCC-F834A2D0FC82}"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78B1A9-30FA-4748-A0BC-623D3A1E6A9A}">
      <dsp:nvSpPr>
        <dsp:cNvPr id="0" name=""/>
        <dsp:cNvSpPr/>
      </dsp:nvSpPr>
      <dsp:spPr>
        <a:xfrm>
          <a:off x="3533840" y="101315"/>
          <a:ext cx="1607790" cy="1607790"/>
        </a:xfrm>
        <a:prstGeom prst="rect">
          <a:avLst/>
        </a:prstGeom>
        <a:solidFill>
          <a:schemeClr val="tx2">
            <a:lumMod val="10000"/>
            <a:lumOff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70C0"/>
              </a:solidFill>
            </a:rPr>
            <a:t>Quality of Relationships</a:t>
          </a:r>
        </a:p>
      </dsp:txBody>
      <dsp:txXfrm>
        <a:off x="3533840" y="101315"/>
        <a:ext cx="1607790" cy="1607790"/>
      </dsp:txXfrm>
    </dsp:sp>
    <dsp:sp modelId="{26791E9E-147E-4E88-AC6E-1108E414722A}">
      <dsp:nvSpPr>
        <dsp:cNvPr id="0" name=""/>
        <dsp:cNvSpPr/>
      </dsp:nvSpPr>
      <dsp:spPr>
        <a:xfrm>
          <a:off x="700429" y="-224"/>
          <a:ext cx="4542741" cy="4542741"/>
        </a:xfrm>
        <a:prstGeom prst="circularArrow">
          <a:avLst>
            <a:gd name="adj1" fmla="val 6902"/>
            <a:gd name="adj2" fmla="val 465310"/>
            <a:gd name="adj3" fmla="val 549590"/>
            <a:gd name="adj4" fmla="val 20585099"/>
            <a:gd name="adj5" fmla="val 80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F92EC0-1673-435C-AEAC-21E429EB8CBF}">
      <dsp:nvSpPr>
        <dsp:cNvPr id="0" name=""/>
        <dsp:cNvSpPr/>
      </dsp:nvSpPr>
      <dsp:spPr>
        <a:xfrm>
          <a:off x="3533840" y="2833187"/>
          <a:ext cx="1607790" cy="1607790"/>
        </a:xfrm>
        <a:prstGeom prst="rect">
          <a:avLst/>
        </a:prstGeom>
        <a:solidFill>
          <a:schemeClr val="tx2">
            <a:lumMod val="10000"/>
            <a:lumOff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70C0"/>
              </a:solidFill>
            </a:rPr>
            <a:t>Quality of Conversations and Thinking</a:t>
          </a:r>
        </a:p>
      </dsp:txBody>
      <dsp:txXfrm>
        <a:off x="3533840" y="2833187"/>
        <a:ext cx="1607790" cy="1607790"/>
      </dsp:txXfrm>
    </dsp:sp>
    <dsp:sp modelId="{E668B35A-E0DD-4ACC-83FD-ABFA20E8EDA8}">
      <dsp:nvSpPr>
        <dsp:cNvPr id="0" name=""/>
        <dsp:cNvSpPr/>
      </dsp:nvSpPr>
      <dsp:spPr>
        <a:xfrm>
          <a:off x="700429" y="-224"/>
          <a:ext cx="4542741" cy="4542741"/>
        </a:xfrm>
        <a:prstGeom prst="circularArrow">
          <a:avLst>
            <a:gd name="adj1" fmla="val 6902"/>
            <a:gd name="adj2" fmla="val 465310"/>
            <a:gd name="adj3" fmla="val 5949590"/>
            <a:gd name="adj4" fmla="val 4385099"/>
            <a:gd name="adj5" fmla="val 80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20DA06-C529-4D5F-88BB-2F7FACC3C3C3}">
      <dsp:nvSpPr>
        <dsp:cNvPr id="0" name=""/>
        <dsp:cNvSpPr/>
      </dsp:nvSpPr>
      <dsp:spPr>
        <a:xfrm>
          <a:off x="801968" y="2833187"/>
          <a:ext cx="1607790" cy="1607790"/>
        </a:xfrm>
        <a:prstGeom prst="rect">
          <a:avLst/>
        </a:prstGeom>
        <a:solidFill>
          <a:schemeClr val="tx2">
            <a:lumMod val="10000"/>
            <a:lumOff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70C0"/>
              </a:solidFill>
            </a:rPr>
            <a:t>Quality of Action</a:t>
          </a:r>
        </a:p>
      </dsp:txBody>
      <dsp:txXfrm>
        <a:off x="801968" y="2833187"/>
        <a:ext cx="1607790" cy="1607790"/>
      </dsp:txXfrm>
    </dsp:sp>
    <dsp:sp modelId="{627A21A1-2B3E-4073-84F9-BD203935EC4D}">
      <dsp:nvSpPr>
        <dsp:cNvPr id="0" name=""/>
        <dsp:cNvSpPr/>
      </dsp:nvSpPr>
      <dsp:spPr>
        <a:xfrm>
          <a:off x="700429" y="-224"/>
          <a:ext cx="4542741" cy="4542741"/>
        </a:xfrm>
        <a:prstGeom prst="circularArrow">
          <a:avLst>
            <a:gd name="adj1" fmla="val 6902"/>
            <a:gd name="adj2" fmla="val 465310"/>
            <a:gd name="adj3" fmla="val 11349590"/>
            <a:gd name="adj4" fmla="val 9785099"/>
            <a:gd name="adj5" fmla="val 80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430CE0-8443-4B9F-A8E5-176379309069}">
      <dsp:nvSpPr>
        <dsp:cNvPr id="0" name=""/>
        <dsp:cNvSpPr/>
      </dsp:nvSpPr>
      <dsp:spPr>
        <a:xfrm>
          <a:off x="801968" y="101315"/>
          <a:ext cx="1607790" cy="1607790"/>
        </a:xfrm>
        <a:prstGeom prst="rect">
          <a:avLst/>
        </a:prstGeom>
        <a:solidFill>
          <a:schemeClr val="tx2">
            <a:lumMod val="10000"/>
            <a:lumOff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rgbClr val="0070C0"/>
              </a:solidFill>
            </a:rPr>
            <a:t>Quality of Impact/ Results</a:t>
          </a:r>
        </a:p>
      </dsp:txBody>
      <dsp:txXfrm>
        <a:off x="801968" y="101315"/>
        <a:ext cx="1607790" cy="1607790"/>
      </dsp:txXfrm>
    </dsp:sp>
    <dsp:sp modelId="{7699DC3D-9398-4C59-9EB3-BC2EED5CF9BE}">
      <dsp:nvSpPr>
        <dsp:cNvPr id="0" name=""/>
        <dsp:cNvSpPr/>
      </dsp:nvSpPr>
      <dsp:spPr>
        <a:xfrm>
          <a:off x="700429" y="-224"/>
          <a:ext cx="4542741" cy="4542741"/>
        </a:xfrm>
        <a:prstGeom prst="circularArrow">
          <a:avLst>
            <a:gd name="adj1" fmla="val 6902"/>
            <a:gd name="adj2" fmla="val 465310"/>
            <a:gd name="adj3" fmla="val 16749590"/>
            <a:gd name="adj4" fmla="val 15185099"/>
            <a:gd name="adj5" fmla="val 8052"/>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C4A57-45C1-437D-85F7-6386B77DA6E4}">
      <dsp:nvSpPr>
        <dsp:cNvPr id="0" name=""/>
        <dsp:cNvSpPr/>
      </dsp:nvSpPr>
      <dsp:spPr>
        <a:xfrm>
          <a:off x="1943100" y="57149"/>
          <a:ext cx="2743200" cy="2743200"/>
        </a:xfrm>
        <a:prstGeom prst="ellipse">
          <a:avLst/>
        </a:prstGeom>
        <a:solidFill>
          <a:schemeClr val="accent1">
            <a:alpha val="50000"/>
            <a:hueOff val="0"/>
            <a:satOff val="0"/>
            <a:lumOff val="0"/>
            <a:alphaOff val="0"/>
          </a:schemeClr>
        </a:solidFill>
        <a:ln w="25400" cap="flat" cmpd="sng" algn="ctr">
          <a:solidFill>
            <a:srgbClr val="25355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Self-Kindness</a:t>
          </a:r>
        </a:p>
      </dsp:txBody>
      <dsp:txXfrm>
        <a:off x="2308860" y="537210"/>
        <a:ext cx="2011680" cy="1234440"/>
      </dsp:txXfrm>
    </dsp:sp>
    <dsp:sp modelId="{C60EEDAB-1CA2-4F54-AF6C-FE29BD1197FD}">
      <dsp:nvSpPr>
        <dsp:cNvPr id="0" name=""/>
        <dsp:cNvSpPr/>
      </dsp:nvSpPr>
      <dsp:spPr>
        <a:xfrm>
          <a:off x="2932938" y="1771650"/>
          <a:ext cx="2743200" cy="2743200"/>
        </a:xfrm>
        <a:prstGeom prst="ellipse">
          <a:avLst/>
        </a:prstGeom>
        <a:solidFill>
          <a:schemeClr val="accent1">
            <a:alpha val="50000"/>
            <a:hueOff val="0"/>
            <a:satOff val="0"/>
            <a:lumOff val="0"/>
            <a:alphaOff val="0"/>
          </a:schemeClr>
        </a:solidFill>
        <a:ln w="25400" cap="flat" cmpd="sng" algn="ctr">
          <a:solidFill>
            <a:srgbClr val="25355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a:t>Mindfulness</a:t>
          </a:r>
          <a:endParaRPr lang="en-US" sz="2500" kern="1200" dirty="0"/>
        </a:p>
      </dsp:txBody>
      <dsp:txXfrm>
        <a:off x="3771900" y="2480310"/>
        <a:ext cx="1645920" cy="1508760"/>
      </dsp:txXfrm>
    </dsp:sp>
    <dsp:sp modelId="{7F5D535B-8AE5-42A0-95BE-29C9EA36934D}">
      <dsp:nvSpPr>
        <dsp:cNvPr id="0" name=""/>
        <dsp:cNvSpPr/>
      </dsp:nvSpPr>
      <dsp:spPr>
        <a:xfrm>
          <a:off x="953262" y="1771650"/>
          <a:ext cx="2743200" cy="2743200"/>
        </a:xfrm>
        <a:prstGeom prst="ellipse">
          <a:avLst/>
        </a:prstGeom>
        <a:solidFill>
          <a:schemeClr val="accent1">
            <a:alpha val="50000"/>
            <a:hueOff val="0"/>
            <a:satOff val="0"/>
            <a:lumOff val="0"/>
            <a:alphaOff val="0"/>
          </a:schemeClr>
        </a:solidFill>
        <a:ln w="25400" cap="flat" cmpd="sng" algn="ctr">
          <a:solidFill>
            <a:srgbClr val="253551"/>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kern="1200" dirty="0"/>
            <a:t>Common Humanity</a:t>
          </a:r>
        </a:p>
      </dsp:txBody>
      <dsp:txXfrm>
        <a:off x="1211580" y="2480310"/>
        <a:ext cx="1645920" cy="1508760"/>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4014100" y="0"/>
            <a:ext cx="3070860" cy="468630"/>
          </a:xfrm>
          <a:prstGeom prst="rect">
            <a:avLst/>
          </a:prstGeom>
        </p:spPr>
        <p:txBody>
          <a:bodyPr vert="horz" lIns="93177" tIns="46589" rIns="93177" bIns="46589" rtlCol="0"/>
          <a:lstStyle>
            <a:lvl1pPr algn="r">
              <a:defRPr sz="1200"/>
            </a:lvl1pPr>
          </a:lstStyle>
          <a:p>
            <a:fld id="{87E7F13B-1533-4A90-92F6-CCDE52002F5B}" type="datetimeFigureOut">
              <a:rPr lang="en-US" smtClean="0"/>
              <a:t>7/1/24</a:t>
            </a:fld>
            <a:endParaRPr lang="en-US" dirty="0"/>
          </a:p>
        </p:txBody>
      </p:sp>
      <p:sp>
        <p:nvSpPr>
          <p:cNvPr id="4" name="Footer Placeholder 3"/>
          <p:cNvSpPr>
            <a:spLocks noGrp="1"/>
          </p:cNvSpPr>
          <p:nvPr>
            <p:ph type="ftr" sz="quarter" idx="2"/>
          </p:nvPr>
        </p:nvSpPr>
        <p:spPr>
          <a:xfrm>
            <a:off x="0" y="8902344"/>
            <a:ext cx="3070860" cy="46863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14100" y="8902344"/>
            <a:ext cx="3070860" cy="468630"/>
          </a:xfrm>
          <a:prstGeom prst="rect">
            <a:avLst/>
          </a:prstGeom>
        </p:spPr>
        <p:txBody>
          <a:bodyPr vert="horz" lIns="93177" tIns="46589" rIns="93177" bIns="46589" rtlCol="0" anchor="b"/>
          <a:lstStyle>
            <a:lvl1pPr algn="r">
              <a:defRPr sz="1200"/>
            </a:lvl1pPr>
          </a:lstStyle>
          <a:p>
            <a:fld id="{6803E35A-AC93-47E1-9F6D-E3E326118834}" type="slidenum">
              <a:rPr lang="en-US" smtClean="0"/>
              <a:t>‹#›</a:t>
            </a:fld>
            <a:endParaRPr lang="en-US" dirty="0"/>
          </a:p>
        </p:txBody>
      </p:sp>
    </p:spTree>
    <p:extLst>
      <p:ext uri="{BB962C8B-B14F-4D97-AF65-F5344CB8AC3E}">
        <p14:creationId xmlns:p14="http://schemas.microsoft.com/office/powerpoint/2010/main" val="321101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0860" cy="46863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4014100" y="0"/>
            <a:ext cx="3070860" cy="468630"/>
          </a:xfrm>
          <a:prstGeom prst="rect">
            <a:avLst/>
          </a:prstGeom>
        </p:spPr>
        <p:txBody>
          <a:bodyPr vert="horz" lIns="93177" tIns="46589" rIns="93177" bIns="46589" rtlCol="0"/>
          <a:lstStyle>
            <a:lvl1pPr algn="r">
              <a:defRPr sz="1200"/>
            </a:lvl1pPr>
          </a:lstStyle>
          <a:p>
            <a:fld id="{7497202C-36D1-4E0B-81DF-431D37283A49}" type="datetimeFigureOut">
              <a:rPr lang="en-US" smtClean="0"/>
              <a:t>7/1/24</a:t>
            </a:fld>
            <a:endParaRPr lang="en-US" dirty="0"/>
          </a:p>
        </p:txBody>
      </p:sp>
      <p:sp>
        <p:nvSpPr>
          <p:cNvPr id="4" name="Slide Image Placeholder 3"/>
          <p:cNvSpPr>
            <a:spLocks noGrp="1" noRot="1" noChangeAspect="1"/>
          </p:cNvSpPr>
          <p:nvPr>
            <p:ph type="sldImg" idx="2"/>
          </p:nvPr>
        </p:nvSpPr>
        <p:spPr>
          <a:xfrm>
            <a:off x="1200150" y="701675"/>
            <a:ext cx="4686300" cy="3514725"/>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8660" y="4451985"/>
            <a:ext cx="5669280" cy="421767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02344"/>
            <a:ext cx="3070860" cy="46863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14100" y="8902344"/>
            <a:ext cx="3070860" cy="468630"/>
          </a:xfrm>
          <a:prstGeom prst="rect">
            <a:avLst/>
          </a:prstGeom>
        </p:spPr>
        <p:txBody>
          <a:bodyPr vert="horz" lIns="93177" tIns="46589" rIns="93177" bIns="46589" rtlCol="0" anchor="b"/>
          <a:lstStyle>
            <a:lvl1pPr algn="r">
              <a:defRPr sz="1200"/>
            </a:lvl1pPr>
          </a:lstStyle>
          <a:p>
            <a:fld id="{0E4C37AB-4BB3-4E39-9AAE-4AFE9DAD7AFB}" type="slidenum">
              <a:rPr lang="en-US" smtClean="0"/>
              <a:t>‹#›</a:t>
            </a:fld>
            <a:endParaRPr lang="en-US" dirty="0"/>
          </a:p>
        </p:txBody>
      </p:sp>
    </p:spTree>
    <p:extLst>
      <p:ext uri="{BB962C8B-B14F-4D97-AF65-F5344CB8AC3E}">
        <p14:creationId xmlns:p14="http://schemas.microsoft.com/office/powerpoint/2010/main" val="9130668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Getty Images</a:t>
            </a:r>
          </a:p>
        </p:txBody>
      </p:sp>
      <p:sp>
        <p:nvSpPr>
          <p:cNvPr id="4" name="Slide Number Placeholder 3"/>
          <p:cNvSpPr>
            <a:spLocks noGrp="1"/>
          </p:cNvSpPr>
          <p:nvPr>
            <p:ph type="sldNum" sz="quarter" idx="10"/>
          </p:nvPr>
        </p:nvSpPr>
        <p:spPr/>
        <p:txBody>
          <a:bodyPr/>
          <a:lstStyle/>
          <a:p>
            <a:fld id="{0E4C37AB-4BB3-4E39-9AAE-4AFE9DAD7AFB}" type="slidenum">
              <a:rPr lang="en-US" smtClean="0"/>
              <a:t>1</a:t>
            </a:fld>
            <a:endParaRPr lang="en-US" dirty="0"/>
          </a:p>
        </p:txBody>
      </p:sp>
    </p:spTree>
    <p:extLst>
      <p:ext uri="{BB962C8B-B14F-4D97-AF65-F5344CB8AC3E}">
        <p14:creationId xmlns:p14="http://schemas.microsoft.com/office/powerpoint/2010/main" val="2277093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2</a:t>
            </a:fld>
            <a:endParaRPr lang="en-US" dirty="0"/>
          </a:p>
        </p:txBody>
      </p:sp>
    </p:spTree>
    <p:extLst>
      <p:ext uri="{BB962C8B-B14F-4D97-AF65-F5344CB8AC3E}">
        <p14:creationId xmlns:p14="http://schemas.microsoft.com/office/powerpoint/2010/main" val="244751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4C37AB-4BB3-4E39-9AAE-4AFE9DAD7AFB}" type="slidenum">
              <a:rPr lang="en-US" smtClean="0"/>
              <a:t>3</a:t>
            </a:fld>
            <a:endParaRPr lang="en-US" dirty="0"/>
          </a:p>
        </p:txBody>
      </p:sp>
    </p:spTree>
    <p:extLst>
      <p:ext uri="{BB962C8B-B14F-4D97-AF65-F5344CB8AC3E}">
        <p14:creationId xmlns:p14="http://schemas.microsoft.com/office/powerpoint/2010/main" val="1808740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6" indent="-174696">
              <a:buFont typeface="Arial" panose="020B0604020202020204" pitchFamily="34" charset="0"/>
              <a:buChar char="•"/>
            </a:pPr>
            <a:r>
              <a:rPr lang="en-US" sz="1800" b="0" i="0" u="none" strike="noStrike" cap="none" dirty="0">
                <a:solidFill>
                  <a:srgbClr val="000000"/>
                </a:solidFill>
                <a:effectLst/>
                <a:latin typeface="Arial"/>
                <a:ea typeface="Arial"/>
                <a:cs typeface="Arial"/>
                <a:sym typeface="Arial"/>
              </a:rPr>
              <a:t>Values are the BASIS for keeping you GROUNDED on a path of being your BEST SELF.</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Values are your OPERATING PRINCIPLES - that form your belief system….. You take them wherever you go.</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Values are the FOUNDATION of who you are as a leader.  Getting CLARITY is important first step.  </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Today - well help you IDENTIFY and DEFINE the values which are most important to you.</a:t>
            </a:r>
            <a:r>
              <a:rPr lang="en-US" dirty="0"/>
              <a:t> </a:t>
            </a:r>
          </a:p>
          <a:p>
            <a:pPr marL="174696" indent="-174696">
              <a:buFont typeface="Arial" panose="020B0604020202020204" pitchFamily="34" charset="0"/>
              <a:buChar char="•"/>
            </a:pPr>
            <a:endParaRPr lang="en-US" dirty="0"/>
          </a:p>
          <a:p>
            <a:pPr marL="174696" indent="-174696">
              <a:buFont typeface="Arial" panose="020B0604020202020204" pitchFamily="34" charset="0"/>
              <a:buChar char="•"/>
            </a:pPr>
            <a:r>
              <a:rPr lang="en-US" dirty="0"/>
              <a:t>Values serve as a COMPASS to guide us. They help us know what’s right as we make</a:t>
            </a:r>
            <a:r>
              <a:rPr lang="en-US" baseline="0" dirty="0"/>
              <a:t> DECISIONS</a:t>
            </a:r>
            <a:r>
              <a:rPr lang="en-US" dirty="0"/>
              <a:t>,   </a:t>
            </a:r>
          </a:p>
          <a:p>
            <a:pPr marL="174696" indent="-174696">
              <a:buFont typeface="Arial" panose="020B0604020202020204" pitchFamily="34" charset="0"/>
              <a:buChar char="•"/>
            </a:pPr>
            <a:r>
              <a:rPr lang="en-US" dirty="0"/>
              <a:t>Values embody our CULTURE</a:t>
            </a:r>
            <a:r>
              <a:rPr lang="en-US" baseline="0" dirty="0"/>
              <a:t> </a:t>
            </a:r>
            <a:r>
              <a:rPr lang="en-US" dirty="0"/>
              <a:t> and BEHAVIORAL</a:t>
            </a:r>
            <a:r>
              <a:rPr lang="en-US" baseline="0" dirty="0"/>
              <a:t> </a:t>
            </a:r>
            <a:r>
              <a:rPr lang="en-US" dirty="0"/>
              <a:t>expectations for every individual, regardless of their entity or profession, within the health system.</a:t>
            </a:r>
          </a:p>
          <a:p>
            <a:pPr marL="174696" indent="-174696">
              <a:buFont typeface="Arial" panose="020B0604020202020204" pitchFamily="34" charset="0"/>
              <a:buChar char="•"/>
            </a:pPr>
            <a:r>
              <a:rPr lang="en-US" dirty="0"/>
              <a:t>So the values are not something to add to our collective ‘to do’ lists but rather something to LIVE</a:t>
            </a:r>
            <a:r>
              <a:rPr lang="en-US" baseline="0" dirty="0"/>
              <a:t> </a:t>
            </a:r>
            <a:r>
              <a:rPr lang="en-US" dirty="0"/>
              <a:t> through our daily ACTIONS,</a:t>
            </a:r>
            <a:r>
              <a:rPr lang="en-US" baseline="0" dirty="0"/>
              <a:t> BEHAVIOIURS, DECISIONS.</a:t>
            </a:r>
            <a:r>
              <a:rPr lang="en-US" dirty="0"/>
              <a:t> </a:t>
            </a:r>
          </a:p>
          <a:p>
            <a:pPr marL="171450" lvl="0" indent="-171450">
              <a:buFont typeface="Arial" panose="020B0604020202020204" pitchFamily="34" charset="0"/>
              <a:buChar char="•"/>
            </a:pPr>
            <a:r>
              <a:rPr lang="en-US" sz="1100" dirty="0"/>
              <a:t>Values are the BASIS for keeping you GROUNDED along a path of CONGRUENT leadership.  </a:t>
            </a:r>
          </a:p>
          <a:p>
            <a:pPr marL="171450" lvl="0" indent="-171450">
              <a:buFont typeface="Arial" panose="020B0604020202020204" pitchFamily="34" charset="0"/>
              <a:buChar char="•"/>
            </a:pPr>
            <a:endParaRPr lang="en-US" sz="1100" dirty="0"/>
          </a:p>
          <a:p>
            <a:pPr marL="171450" lvl="0" indent="-171450">
              <a:buFont typeface="Arial" panose="020B0604020202020204" pitchFamily="34" charset="0"/>
              <a:buChar char="•"/>
            </a:pPr>
            <a:r>
              <a:rPr lang="en-US" sz="1100" dirty="0"/>
              <a:t>That’s what we’ll do together – help you all IDENTIFY, and DEFINE the values which are most important to you.</a:t>
            </a:r>
          </a:p>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4</a:t>
            </a:fld>
            <a:endParaRPr lang="en-US" dirty="0"/>
          </a:p>
        </p:txBody>
      </p:sp>
    </p:spTree>
    <p:extLst>
      <p:ext uri="{BB962C8B-B14F-4D97-AF65-F5344CB8AC3E}">
        <p14:creationId xmlns:p14="http://schemas.microsoft.com/office/powerpoint/2010/main" val="3413173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9:notes"/>
          <p:cNvSpPr txBox="1">
            <a:spLocks noGrp="1"/>
          </p:cNvSpPr>
          <p:nvPr>
            <p:ph type="body" idx="1"/>
          </p:nvPr>
        </p:nvSpPr>
        <p:spPr>
          <a:xfrm>
            <a:off x="693255" y="4379002"/>
            <a:ext cx="5546035" cy="4148528"/>
          </a:xfrm>
          <a:prstGeom prst="rect">
            <a:avLst/>
          </a:prstGeom>
        </p:spPr>
        <p:txBody>
          <a:bodyPr spcFirstLastPara="1" wrap="square" lIns="91425" tIns="45700" rIns="91425" bIns="45700" anchor="t" anchorCtr="0">
            <a:noAutofit/>
          </a:bodyPr>
          <a:lstStyle/>
          <a:p>
            <a:pPr lvl="0"/>
            <a:r>
              <a:rPr lang="en-US" sz="1200" kern="1200" dirty="0">
                <a:solidFill>
                  <a:schemeClr val="tx1"/>
                </a:solidFill>
                <a:effectLst/>
                <a:latin typeface="+mn-lt"/>
                <a:ea typeface="+mn-ea"/>
                <a:cs typeface="+mn-cs"/>
              </a:rPr>
              <a:t>When you are triggered by someone else – it’s usually because one of your values is feeling violated/questioned. </a:t>
            </a:r>
          </a:p>
          <a:p>
            <a:pPr lvl="0"/>
            <a:r>
              <a:rPr lang="en-US" sz="1200" kern="1200" dirty="0">
                <a:solidFill>
                  <a:schemeClr val="tx1"/>
                </a:solidFill>
                <a:effectLst/>
                <a:latin typeface="+mn-lt"/>
                <a:ea typeface="+mn-ea"/>
                <a:cs typeface="+mn-cs"/>
              </a:rPr>
              <a:t>BETTER self awareness promotes better self-management. </a:t>
            </a:r>
          </a:p>
          <a:p>
            <a:pPr lvl="0"/>
            <a:r>
              <a:rPr lang="en-US" sz="1200" kern="1200" dirty="0">
                <a:solidFill>
                  <a:schemeClr val="tx1"/>
                </a:solidFill>
                <a:effectLst/>
                <a:latin typeface="+mn-lt"/>
                <a:ea typeface="+mn-ea"/>
                <a:cs typeface="+mn-cs"/>
              </a:rPr>
              <a:t>Better self management allows you to bring our best  self </a:t>
            </a:r>
            <a:r>
              <a:rPr lang="en-US" sz="1200" kern="1200" baseline="0" dirty="0">
                <a:solidFill>
                  <a:schemeClr val="tx1"/>
                </a:solidFill>
                <a:effectLst/>
                <a:latin typeface="+mn-lt"/>
                <a:ea typeface="+mn-ea"/>
                <a:cs typeface="+mn-cs"/>
              </a:rPr>
              <a:t> forward. </a:t>
            </a:r>
          </a:p>
          <a:p>
            <a:pPr lvl="0"/>
            <a:endParaRPr lang="en-US" sz="1200" kern="1200" baseline="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Another reason why awareness of your values can help you with emotional self-awareness. </a:t>
            </a:r>
          </a:p>
          <a:p>
            <a:pPr lvl="0"/>
            <a:r>
              <a:rPr lang="en-US" sz="1200" kern="1200" dirty="0">
                <a:solidFill>
                  <a:schemeClr val="tx1"/>
                </a:solidFill>
                <a:effectLst/>
                <a:latin typeface="+mn-lt"/>
                <a:ea typeface="+mn-ea"/>
                <a:cs typeface="+mn-cs"/>
              </a:rPr>
              <a:t>Sharing Definitions of your values is essential….</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Explore:  pick one value where you are in conflict either with one of your own values or with those around you.</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Jane – Example:  Loyalty, Accountability – often my loyalty and accountability can be in conflict when someone I care about doesn’t meet an agreement.</a:t>
            </a:r>
          </a:p>
          <a:p>
            <a:pPr lvl="0"/>
            <a:r>
              <a:rPr lang="en-US" sz="1200" kern="1200" dirty="0">
                <a:solidFill>
                  <a:schemeClr val="tx1"/>
                </a:solidFill>
                <a:effectLst/>
                <a:latin typeface="+mn-lt"/>
                <a:ea typeface="+mn-ea"/>
                <a:cs typeface="+mn-cs"/>
              </a:rPr>
              <a:t>Accountability – often is in conflict with others when I realize expectations may not be aligned. </a:t>
            </a:r>
          </a:p>
          <a:p>
            <a:r>
              <a:rPr lang="en-US" sz="1200" kern="1200" dirty="0">
                <a:solidFill>
                  <a:schemeClr val="tx1"/>
                </a:solidFill>
                <a:effectLst/>
                <a:latin typeface="+mn-lt"/>
                <a:ea typeface="+mn-ea"/>
                <a:cs typeface="+mn-cs"/>
              </a:rPr>
              <a:t>Loyalty – “undying” or are do you show loyalty by holding up mirror?</a:t>
            </a:r>
          </a:p>
        </p:txBody>
      </p:sp>
      <p:sp>
        <p:nvSpPr>
          <p:cNvPr id="196" name="Google Shape;196;p9:notes"/>
          <p:cNvSpPr>
            <a:spLocks noGrp="1" noRot="1" noChangeAspect="1"/>
          </p:cNvSpPr>
          <p:nvPr>
            <p:ph type="sldImg" idx="2"/>
          </p:nvPr>
        </p:nvSpPr>
        <p:spPr>
          <a:xfrm>
            <a:off x="1163638" y="692150"/>
            <a:ext cx="4605337" cy="34559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793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696" indent="-174696">
              <a:buFont typeface="Arial" panose="020B0604020202020204" pitchFamily="34" charset="0"/>
              <a:buChar char="•"/>
            </a:pPr>
            <a:r>
              <a:rPr lang="en-US" sz="1800" b="0" i="0" u="none" strike="noStrike" cap="none" dirty="0">
                <a:solidFill>
                  <a:srgbClr val="000000"/>
                </a:solidFill>
                <a:effectLst/>
                <a:latin typeface="Arial"/>
                <a:ea typeface="Arial"/>
                <a:cs typeface="Arial"/>
                <a:sym typeface="Arial"/>
              </a:rPr>
              <a:t>Values are the BASIS for keeping you GROUNDED on a path of being your BEST SELF.</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Values are your OPERATING PRINCIPLES - that form your belief system….. You take them wherever you go.</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Values are the FOUNDATION of who you are as a leader.  Getting CLARITY is important first step.  </a:t>
            </a:r>
            <a:br>
              <a:rPr lang="en-US" sz="1800" b="0" i="0" u="none" strike="noStrike" cap="none" dirty="0">
                <a:solidFill>
                  <a:srgbClr val="000000"/>
                </a:solidFill>
                <a:effectLst/>
                <a:latin typeface="Arial"/>
                <a:ea typeface="Arial"/>
                <a:cs typeface="Arial"/>
                <a:sym typeface="Arial"/>
              </a:rPr>
            </a:br>
            <a:r>
              <a:rPr lang="en-US" sz="1800" b="0" i="0" u="none" strike="noStrike" cap="none" dirty="0">
                <a:solidFill>
                  <a:srgbClr val="000000"/>
                </a:solidFill>
                <a:effectLst/>
                <a:latin typeface="Arial"/>
                <a:ea typeface="Arial"/>
                <a:cs typeface="Arial"/>
                <a:sym typeface="Arial"/>
              </a:rPr>
              <a:t>Today - well help you IDENTIFY and DEFINE the values which are most important to you.</a:t>
            </a:r>
            <a:r>
              <a:rPr lang="en-US" dirty="0"/>
              <a:t> </a:t>
            </a:r>
          </a:p>
          <a:p>
            <a:pPr marL="174696" indent="-174696">
              <a:buFont typeface="Arial" panose="020B0604020202020204" pitchFamily="34" charset="0"/>
              <a:buChar char="•"/>
            </a:pPr>
            <a:endParaRPr lang="en-US" dirty="0"/>
          </a:p>
          <a:p>
            <a:pPr marL="174696" indent="-174696">
              <a:buFont typeface="Arial" panose="020B0604020202020204" pitchFamily="34" charset="0"/>
              <a:buChar char="•"/>
            </a:pPr>
            <a:r>
              <a:rPr lang="en-US" dirty="0"/>
              <a:t>Values serve as a COMPASS to guide us. They help us know what’s right as we make</a:t>
            </a:r>
            <a:r>
              <a:rPr lang="en-US" baseline="0" dirty="0"/>
              <a:t> DECISIONS</a:t>
            </a:r>
            <a:r>
              <a:rPr lang="en-US" dirty="0"/>
              <a:t>,   </a:t>
            </a:r>
          </a:p>
          <a:p>
            <a:pPr marL="174696" indent="-174696">
              <a:buFont typeface="Arial" panose="020B0604020202020204" pitchFamily="34" charset="0"/>
              <a:buChar char="•"/>
            </a:pPr>
            <a:r>
              <a:rPr lang="en-US" dirty="0"/>
              <a:t>Values embody our CULTURE</a:t>
            </a:r>
            <a:r>
              <a:rPr lang="en-US" baseline="0" dirty="0"/>
              <a:t> </a:t>
            </a:r>
            <a:r>
              <a:rPr lang="en-US" dirty="0"/>
              <a:t> and BEHAVIORAL</a:t>
            </a:r>
            <a:r>
              <a:rPr lang="en-US" baseline="0" dirty="0"/>
              <a:t> </a:t>
            </a:r>
            <a:r>
              <a:rPr lang="en-US" dirty="0"/>
              <a:t>expectations for every individual, regardless of their entity or profession, within the health system.</a:t>
            </a:r>
          </a:p>
          <a:p>
            <a:pPr marL="174696" indent="-174696">
              <a:buFont typeface="Arial" panose="020B0604020202020204" pitchFamily="34" charset="0"/>
              <a:buChar char="•"/>
            </a:pPr>
            <a:r>
              <a:rPr lang="en-US" dirty="0"/>
              <a:t>So the values are not something to add to our collective ‘to do’ lists but rather something to LIVE</a:t>
            </a:r>
            <a:r>
              <a:rPr lang="en-US" baseline="0" dirty="0"/>
              <a:t> </a:t>
            </a:r>
            <a:r>
              <a:rPr lang="en-US" dirty="0"/>
              <a:t> through our daily ACTIONS,</a:t>
            </a:r>
            <a:r>
              <a:rPr lang="en-US" baseline="0" dirty="0"/>
              <a:t> BEHAVIOIURS, DECISIONS.</a:t>
            </a:r>
            <a:r>
              <a:rPr lang="en-US" dirty="0"/>
              <a:t> </a:t>
            </a:r>
          </a:p>
          <a:p>
            <a:pPr marL="171450" lvl="0" indent="-171450">
              <a:buFont typeface="Arial" panose="020B0604020202020204" pitchFamily="34" charset="0"/>
              <a:buChar char="•"/>
            </a:pPr>
            <a:r>
              <a:rPr lang="en-US" sz="1100" dirty="0"/>
              <a:t>Values are the BASIS for keeping you GROUNDED along a path of CONGRUENT leadership.  </a:t>
            </a:r>
          </a:p>
          <a:p>
            <a:pPr marL="171450" lvl="0" indent="-171450">
              <a:buFont typeface="Arial" panose="020B0604020202020204" pitchFamily="34" charset="0"/>
              <a:buChar char="•"/>
            </a:pPr>
            <a:endParaRPr lang="en-US" sz="1100" dirty="0"/>
          </a:p>
          <a:p>
            <a:pPr marL="171450" lvl="0" indent="-171450">
              <a:buFont typeface="Arial" panose="020B0604020202020204" pitchFamily="34" charset="0"/>
              <a:buChar char="•"/>
            </a:pPr>
            <a:r>
              <a:rPr lang="en-US" sz="1100" dirty="0"/>
              <a:t>That’s what we’ll do together – help you all IDENTIFY, and DEFINE the values which are most important to you.</a:t>
            </a:r>
          </a:p>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6</a:t>
            </a:fld>
            <a:endParaRPr lang="en-US" dirty="0"/>
          </a:p>
        </p:txBody>
      </p:sp>
    </p:spTree>
    <p:extLst>
      <p:ext uri="{BB962C8B-B14F-4D97-AF65-F5344CB8AC3E}">
        <p14:creationId xmlns:p14="http://schemas.microsoft.com/office/powerpoint/2010/main" val="4052190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7</a:t>
            </a:fld>
            <a:endParaRPr lang="en-US" dirty="0"/>
          </a:p>
        </p:txBody>
      </p:sp>
    </p:spTree>
    <p:extLst>
      <p:ext uri="{BB962C8B-B14F-4D97-AF65-F5344CB8AC3E}">
        <p14:creationId xmlns:p14="http://schemas.microsoft.com/office/powerpoint/2010/main" val="533418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8</a:t>
            </a:fld>
            <a:endParaRPr lang="en-US" dirty="0"/>
          </a:p>
        </p:txBody>
      </p:sp>
    </p:spTree>
    <p:extLst>
      <p:ext uri="{BB962C8B-B14F-4D97-AF65-F5344CB8AC3E}">
        <p14:creationId xmlns:p14="http://schemas.microsoft.com/office/powerpoint/2010/main" val="647255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9</a:t>
            </a:fld>
            <a:endParaRPr lang="en-US" dirty="0"/>
          </a:p>
        </p:txBody>
      </p:sp>
    </p:spTree>
    <p:extLst>
      <p:ext uri="{BB962C8B-B14F-4D97-AF65-F5344CB8AC3E}">
        <p14:creationId xmlns:p14="http://schemas.microsoft.com/office/powerpoint/2010/main" val="2923915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to</a:t>
            </a:r>
            <a:r>
              <a:rPr lang="en-US" baseline="0" dirty="0"/>
              <a:t> Resilience. </a:t>
            </a:r>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AB8087E5-13FA-47F7-AC14-01286478F5D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43434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from Getty Images</a:t>
            </a:r>
          </a:p>
        </p:txBody>
      </p:sp>
      <p:sp>
        <p:nvSpPr>
          <p:cNvPr id="4" name="Slide Number Placeholder 3"/>
          <p:cNvSpPr>
            <a:spLocks noGrp="1"/>
          </p:cNvSpPr>
          <p:nvPr>
            <p:ph type="sldNum" sz="quarter" idx="10"/>
          </p:nvPr>
        </p:nvSpPr>
        <p:spPr/>
        <p:txBody>
          <a:bodyPr/>
          <a:lstStyle/>
          <a:p>
            <a:fld id="{0E4C37AB-4BB3-4E39-9AAE-4AFE9DAD7AFB}" type="slidenum">
              <a:rPr lang="en-US" smtClean="0"/>
              <a:t>11</a:t>
            </a:fld>
            <a:endParaRPr lang="en-US" dirty="0"/>
          </a:p>
        </p:txBody>
      </p:sp>
    </p:spTree>
    <p:extLst>
      <p:ext uri="{BB962C8B-B14F-4D97-AF65-F5344CB8AC3E}">
        <p14:creationId xmlns:p14="http://schemas.microsoft.com/office/powerpoint/2010/main" val="2775788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12</a:t>
            </a:fld>
            <a:endParaRPr lang="en-US" dirty="0"/>
          </a:p>
        </p:txBody>
      </p:sp>
    </p:spTree>
    <p:extLst>
      <p:ext uri="{BB962C8B-B14F-4D97-AF65-F5344CB8AC3E}">
        <p14:creationId xmlns:p14="http://schemas.microsoft.com/office/powerpoint/2010/main" val="555581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13</a:t>
            </a:fld>
            <a:endParaRPr lang="en-US" dirty="0"/>
          </a:p>
        </p:txBody>
      </p:sp>
    </p:spTree>
    <p:extLst>
      <p:ext uri="{BB962C8B-B14F-4D97-AF65-F5344CB8AC3E}">
        <p14:creationId xmlns:p14="http://schemas.microsoft.com/office/powerpoint/2010/main" val="1303322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B</a:t>
            </a:r>
          </a:p>
          <a:p>
            <a:endParaRPr lang="en-US" altLang="en-US" dirty="0"/>
          </a:p>
          <a:p>
            <a:r>
              <a:rPr lang="en-US" altLang="en-US" dirty="0"/>
              <a:t>3GT – noticing</a:t>
            </a:r>
          </a:p>
          <a:p>
            <a:r>
              <a:rPr lang="en-US" altLang="en-US" dirty="0"/>
              <a:t>1GT - noticing</a:t>
            </a:r>
          </a:p>
          <a:p>
            <a:r>
              <a:rPr lang="en-US" altLang="en-US" dirty="0"/>
              <a:t>Even with people you don’t know well</a:t>
            </a:r>
          </a:p>
          <a:p>
            <a:endParaRPr lang="en-US" dirty="0"/>
          </a:p>
        </p:txBody>
      </p:sp>
      <p:sp>
        <p:nvSpPr>
          <p:cNvPr id="4" name="Slide Number Placeholder 3"/>
          <p:cNvSpPr>
            <a:spLocks noGrp="1"/>
          </p:cNvSpPr>
          <p:nvPr>
            <p:ph type="sldNum" sz="quarter" idx="5"/>
          </p:nvPr>
        </p:nvSpPr>
        <p:spPr/>
        <p:txBody>
          <a:bodyPr/>
          <a:lstStyle/>
          <a:p>
            <a:fld id="{0E4C37AB-4BB3-4E39-9AAE-4AFE9DAD7AFB}" type="slidenum">
              <a:rPr lang="en-US" smtClean="0"/>
              <a:t>19</a:t>
            </a:fld>
            <a:endParaRPr lang="en-US" dirty="0"/>
          </a:p>
        </p:txBody>
      </p:sp>
    </p:spTree>
    <p:extLst>
      <p:ext uri="{BB962C8B-B14F-4D97-AF65-F5344CB8AC3E}">
        <p14:creationId xmlns:p14="http://schemas.microsoft.com/office/powerpoint/2010/main" val="3905529863"/>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BEBA8EAE-BF5A-486C-A8C5-ECC9F3942E4B}">
                <a14:imgProps xmlns:a14="http://schemas.microsoft.com/office/drawing/2010/main">
                  <a14:imgLayer r:embed="rId3">
                    <a14:imgEffect>
                      <a14:sharpenSoften amount="25000"/>
                    </a14:imgEffect>
                    <a14:imgEffect>
                      <a14:saturation sat="300000"/>
                    </a14:imgEffect>
                  </a14:imgLayer>
                </a14:imgProps>
              </a:ext>
              <a:ext uri="{28A0092B-C50C-407E-A947-70E740481C1C}">
                <a14:useLocalDpi xmlns:a14="http://schemas.microsoft.com/office/drawing/2010/main" val="0"/>
              </a:ext>
            </a:extLst>
          </a:blip>
          <a:srcRect l="4038" t="2229"/>
          <a:stretch/>
        </p:blipFill>
        <p:spPr>
          <a:xfrm>
            <a:off x="0" y="0"/>
            <a:ext cx="9144000" cy="6400800"/>
          </a:xfrm>
          <a:prstGeom prst="rect">
            <a:avLst/>
          </a:prstGeom>
        </p:spPr>
      </p:pic>
      <p:sp>
        <p:nvSpPr>
          <p:cNvPr id="5" name="Text Placeholder 4"/>
          <p:cNvSpPr>
            <a:spLocks noGrp="1"/>
          </p:cNvSpPr>
          <p:nvPr>
            <p:ph type="body" sz="quarter" idx="10" hasCustomPrompt="1"/>
          </p:nvPr>
        </p:nvSpPr>
        <p:spPr>
          <a:xfrm>
            <a:off x="401097" y="4419600"/>
            <a:ext cx="4803775" cy="1368425"/>
          </a:xfrm>
          <a:prstGeom prst="rect">
            <a:avLst/>
          </a:prstGeom>
        </p:spPr>
        <p:txBody>
          <a:bodyPr lIns="0"/>
          <a:lstStyle>
            <a:lvl1pPr marL="0" indent="0">
              <a:spcBef>
                <a:spcPts val="0"/>
              </a:spcBef>
              <a:buNone/>
              <a:defRPr sz="4400"/>
            </a:lvl1pPr>
          </a:lstStyle>
          <a:p>
            <a:pPr lvl="0"/>
            <a:r>
              <a:rPr lang="en-US" dirty="0"/>
              <a:t>PRESENTATION</a:t>
            </a:r>
          </a:p>
          <a:p>
            <a:pPr lvl="0"/>
            <a:r>
              <a:rPr lang="en-US" dirty="0"/>
              <a:t>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1097" y="6019800"/>
            <a:ext cx="4108390" cy="569408"/>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18404" y="5680215"/>
            <a:ext cx="1891264" cy="1248577"/>
          </a:xfrm>
          <a:prstGeom prst="rect">
            <a:avLst/>
          </a:prstGeom>
        </p:spPr>
      </p:pic>
    </p:spTree>
    <p:extLst>
      <p:ext uri="{BB962C8B-B14F-4D97-AF65-F5344CB8AC3E}">
        <p14:creationId xmlns:p14="http://schemas.microsoft.com/office/powerpoint/2010/main" val="380614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8976" t="2863" r="1259" b="16859"/>
          <a:stretch/>
        </p:blipFill>
        <p:spPr>
          <a:xfrm>
            <a:off x="-1" y="0"/>
            <a:ext cx="9144001" cy="6858000"/>
          </a:xfrm>
          <a:prstGeom prst="rect">
            <a:avLst/>
          </a:prstGeom>
        </p:spPr>
      </p:pic>
      <p:sp>
        <p:nvSpPr>
          <p:cNvPr id="11" name="Rectangle 10"/>
          <p:cNvSpPr/>
          <p:nvPr userDrawn="1"/>
        </p:nvSpPr>
        <p:spPr>
          <a:xfrm>
            <a:off x="378310" y="6117907"/>
            <a:ext cx="2898290" cy="663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4"/>
          <p:cNvSpPr>
            <a:spLocks noGrp="1"/>
          </p:cNvSpPr>
          <p:nvPr>
            <p:ph type="body" sz="quarter" idx="10" hasCustomPrompt="1"/>
          </p:nvPr>
        </p:nvSpPr>
        <p:spPr>
          <a:xfrm>
            <a:off x="358214" y="4921160"/>
            <a:ext cx="7013090" cy="1368425"/>
          </a:xfrm>
          <a:prstGeom prst="rect">
            <a:avLst/>
          </a:prstGeom>
        </p:spPr>
        <p:txBody>
          <a:bodyPr lIns="0"/>
          <a:lstStyle>
            <a:lvl1pPr marL="0" indent="0">
              <a:spcBef>
                <a:spcPts val="0"/>
              </a:spcBef>
              <a:buNone/>
              <a:defRPr sz="4400" baseline="0"/>
            </a:lvl1pPr>
          </a:lstStyle>
          <a:p>
            <a:pPr lvl="0"/>
            <a:r>
              <a:rPr lang="en-US" dirty="0"/>
              <a:t>PRESENTATION TITLE</a:t>
            </a:r>
          </a:p>
        </p:txBody>
      </p:sp>
      <p:sp>
        <p:nvSpPr>
          <p:cNvPr id="10" name="Content Placeholder 4"/>
          <p:cNvSpPr>
            <a:spLocks noGrp="1"/>
          </p:cNvSpPr>
          <p:nvPr>
            <p:ph sz="quarter" idx="12" hasCustomPrompt="1"/>
          </p:nvPr>
        </p:nvSpPr>
        <p:spPr>
          <a:xfrm>
            <a:off x="411144" y="4724400"/>
            <a:ext cx="3059113" cy="304800"/>
          </a:xfrm>
          <a:prstGeom prst="rect">
            <a:avLst/>
          </a:prstGeom>
        </p:spPr>
        <p:txBody>
          <a:bodyPr lIns="0"/>
          <a:lstStyle>
            <a:lvl1pPr marL="0" indent="0">
              <a:buNone/>
              <a:defRPr sz="1600" b="1"/>
            </a:lvl1pPr>
          </a:lstStyle>
          <a:p>
            <a:pPr lvl="0"/>
            <a:r>
              <a:rPr lang="en-US" dirty="0"/>
              <a:t>01/01/2001</a:t>
            </a: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1097" y="6019800"/>
            <a:ext cx="4108390" cy="569408"/>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18404" y="5680215"/>
            <a:ext cx="1891264" cy="1248577"/>
          </a:xfrm>
          <a:prstGeom prst="rect">
            <a:avLst/>
          </a:prstGeom>
        </p:spPr>
      </p:pic>
    </p:spTree>
    <p:extLst>
      <p:ext uri="{BB962C8B-B14F-4D97-AF65-F5344CB8AC3E}">
        <p14:creationId xmlns:p14="http://schemas.microsoft.com/office/powerpoint/2010/main" val="1724684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t="2863" r="1259" b="8831"/>
          <a:stretch/>
        </p:blipFill>
        <p:spPr>
          <a:xfrm>
            <a:off x="0" y="0"/>
            <a:ext cx="9144000" cy="6858000"/>
          </a:xfrm>
          <a:prstGeom prst="rect">
            <a:avLst/>
          </a:prstGeom>
        </p:spPr>
      </p:pic>
      <p:sp>
        <p:nvSpPr>
          <p:cNvPr id="10" name="Rectangle 9"/>
          <p:cNvSpPr/>
          <p:nvPr userDrawn="1"/>
        </p:nvSpPr>
        <p:spPr>
          <a:xfrm>
            <a:off x="378310" y="6117907"/>
            <a:ext cx="2898290" cy="663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9"/>
          <p:cNvSpPr>
            <a:spLocks noGrp="1"/>
          </p:cNvSpPr>
          <p:nvPr>
            <p:ph type="body" sz="quarter" idx="10"/>
          </p:nvPr>
        </p:nvSpPr>
        <p:spPr>
          <a:xfrm>
            <a:off x="378309" y="5180214"/>
            <a:ext cx="4165177" cy="512910"/>
          </a:xfrm>
          <a:prstGeom prst="rect">
            <a:avLst/>
          </a:prstGeom>
        </p:spPr>
        <p:txBody>
          <a:bodyPr lIns="0" tIns="0" rIns="0" bIns="0" anchor="t"/>
          <a:lstStyle>
            <a:lvl1pPr marL="0" indent="0">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p:txBody>
      </p:sp>
      <p:sp>
        <p:nvSpPr>
          <p:cNvPr id="3" name="Text Placeholder 2"/>
          <p:cNvSpPr>
            <a:spLocks noGrp="1"/>
          </p:cNvSpPr>
          <p:nvPr>
            <p:ph type="body" sz="quarter" idx="11" hasCustomPrompt="1"/>
          </p:nvPr>
        </p:nvSpPr>
        <p:spPr>
          <a:xfrm>
            <a:off x="2107594" y="609600"/>
            <a:ext cx="6715125" cy="1276350"/>
          </a:xfrm>
          <a:prstGeom prst="rect">
            <a:avLst/>
          </a:prstGeom>
        </p:spPr>
        <p:txBody>
          <a:bodyPr/>
          <a:lstStyle>
            <a:lvl1pPr marL="0" indent="0" algn="r">
              <a:buNone/>
              <a:defRPr sz="4800" baseline="0">
                <a:solidFill>
                  <a:schemeClr val="bg1"/>
                </a:solidFill>
              </a:defRPr>
            </a:lvl1pPr>
          </a:lstStyle>
          <a:p>
            <a:pPr lvl="0"/>
            <a:r>
              <a:rPr lang="en-US" dirty="0"/>
              <a:t>PRESENTATION </a:t>
            </a:r>
          </a:p>
          <a:p>
            <a:pPr lvl="0"/>
            <a:r>
              <a:rPr lang="en-US" dirty="0"/>
              <a:t>TITLE</a:t>
            </a:r>
          </a:p>
        </p:txBody>
      </p:sp>
      <p:sp>
        <p:nvSpPr>
          <p:cNvPr id="5" name="Content Placeholder 4"/>
          <p:cNvSpPr>
            <a:spLocks noGrp="1"/>
          </p:cNvSpPr>
          <p:nvPr>
            <p:ph sz="quarter" idx="12" hasCustomPrompt="1"/>
          </p:nvPr>
        </p:nvSpPr>
        <p:spPr>
          <a:xfrm>
            <a:off x="381969" y="4876800"/>
            <a:ext cx="3604324" cy="359123"/>
          </a:xfrm>
          <a:prstGeom prst="rect">
            <a:avLst/>
          </a:prstGeom>
        </p:spPr>
        <p:txBody>
          <a:bodyPr lIns="0"/>
          <a:lstStyle>
            <a:lvl1pPr marL="0" indent="0">
              <a:buNone/>
              <a:defRPr sz="1600" b="1"/>
            </a:lvl1pPr>
          </a:lstStyle>
          <a:p>
            <a:pPr lvl="0"/>
            <a:r>
              <a:rPr lang="en-US" dirty="0"/>
              <a:t>01/01/2001</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04172" y="5569202"/>
            <a:ext cx="1700902" cy="1122904"/>
          </a:xfrm>
          <a:prstGeom prst="rect">
            <a:avLst/>
          </a:prstGeom>
        </p:spPr>
      </p:pic>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00" y="5773763"/>
            <a:ext cx="2100104" cy="676090"/>
          </a:xfrm>
          <a:prstGeom prst="rect">
            <a:avLst/>
          </a:prstGeom>
        </p:spPr>
      </p:pic>
    </p:spTree>
    <p:extLst>
      <p:ext uri="{BB962C8B-B14F-4D97-AF65-F5344CB8AC3E}">
        <p14:creationId xmlns:p14="http://schemas.microsoft.com/office/powerpoint/2010/main" val="1301656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Text and Picture Right">
    <p:spTree>
      <p:nvGrpSpPr>
        <p:cNvPr id="1" name=""/>
        <p:cNvGrpSpPr/>
        <p:nvPr/>
      </p:nvGrpSpPr>
      <p:grpSpPr>
        <a:xfrm>
          <a:off x="0" y="0"/>
          <a:ext cx="0" cy="0"/>
          <a:chOff x="0" y="0"/>
          <a:chExt cx="0" cy="0"/>
        </a:xfrm>
      </p:grpSpPr>
      <p:sp>
        <p:nvSpPr>
          <p:cNvPr id="9" name="Picture Placeholder 8"/>
          <p:cNvSpPr>
            <a:spLocks noGrp="1"/>
          </p:cNvSpPr>
          <p:nvPr>
            <p:ph type="pic" sz="quarter" idx="17"/>
          </p:nvPr>
        </p:nvSpPr>
        <p:spPr>
          <a:xfrm>
            <a:off x="6091238" y="1585913"/>
            <a:ext cx="2595562" cy="4539721"/>
          </a:xfrm>
          <a:prstGeom prst="rect">
            <a:avLst/>
          </a:prstGeom>
        </p:spPr>
        <p:txBody>
          <a:bodyPr>
            <a:normAutofit/>
          </a:bodyPr>
          <a:lstStyle>
            <a:lvl1pPr>
              <a:defRPr sz="1400"/>
            </a:lvl1pPr>
          </a:lstStyle>
          <a:p>
            <a:r>
              <a:rPr lang="en-US" dirty="0"/>
              <a:t>Drag picture to placeholder or click icon to add</a:t>
            </a:r>
          </a:p>
        </p:txBody>
      </p:sp>
      <p:sp>
        <p:nvSpPr>
          <p:cNvPr id="4" name="Title 1"/>
          <p:cNvSpPr>
            <a:spLocks noGrp="1"/>
          </p:cNvSpPr>
          <p:nvPr>
            <p:ph type="title" hasCustomPrompt="1"/>
          </p:nvPr>
        </p:nvSpPr>
        <p:spPr>
          <a:xfrm>
            <a:off x="457200" y="274639"/>
            <a:ext cx="8229600" cy="914544"/>
          </a:xfrm>
          <a:prstGeom prst="rect">
            <a:avLst/>
          </a:prstGeom>
        </p:spPr>
        <p:txBody>
          <a:bodyPr/>
          <a:lstStyle>
            <a:lvl1pPr>
              <a:defRPr/>
            </a:lvl1pPr>
          </a:lstStyle>
          <a:p>
            <a:r>
              <a:rPr lang="en-US" dirty="0"/>
              <a:t>Page Title Goes Here</a:t>
            </a:r>
          </a:p>
        </p:txBody>
      </p:sp>
      <p:sp>
        <p:nvSpPr>
          <p:cNvPr id="6" name="Content Placeholder 3"/>
          <p:cNvSpPr>
            <a:spLocks noGrp="1"/>
          </p:cNvSpPr>
          <p:nvPr>
            <p:ph sz="half" idx="2" hasCustomPrompt="1"/>
          </p:nvPr>
        </p:nvSpPr>
        <p:spPr>
          <a:xfrm>
            <a:off x="457199" y="1585913"/>
            <a:ext cx="5412580" cy="4540251"/>
          </a:xfrm>
          <a:prstGeom prst="rect">
            <a:avLst/>
          </a:prstGeom>
        </p:spPr>
        <p:txBody>
          <a:bodyPr>
            <a:normAutofit/>
          </a:bodyPr>
          <a:lstStyle>
            <a:lvl1pPr>
              <a:defRPr sz="14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a:xfrm>
            <a:off x="457200" y="1405547"/>
            <a:ext cx="719668" cy="0"/>
          </a:xfrm>
          <a:prstGeom prst="line">
            <a:avLst/>
          </a:prstGeom>
          <a:ln w="38100" cmpd="sng">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3"/>
          <p:cNvSpPr>
            <a:spLocks noGrp="1"/>
          </p:cNvSpPr>
          <p:nvPr>
            <p:ph type="sldNum" sz="quarter" idx="16"/>
          </p:nvPr>
        </p:nvSpPr>
        <p:spPr>
          <a:xfrm>
            <a:off x="457200" y="6274812"/>
            <a:ext cx="2133600" cy="365125"/>
          </a:xfrm>
        </p:spPr>
        <p:txBody>
          <a:bodyPr/>
          <a:lstStyle/>
          <a:p>
            <a:r>
              <a:rPr lang="en-US" dirty="0"/>
              <a:t>© Duke CE / </a:t>
            </a:r>
            <a:fld id="{B369BBCD-0AEB-DA45-A53D-72499AA75820}" type="slidenum">
              <a:rPr lang="en-US" smtClean="0"/>
              <a:t>‹#›</a:t>
            </a:fld>
            <a:endParaRPr lang="en-US" dirty="0"/>
          </a:p>
        </p:txBody>
      </p:sp>
    </p:spTree>
    <p:extLst>
      <p:ext uri="{BB962C8B-B14F-4D97-AF65-F5344CB8AC3E}">
        <p14:creationId xmlns:p14="http://schemas.microsoft.com/office/powerpoint/2010/main" val="3266216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urnout Presentation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C539DF-1FAE-4D07-80C3-077397AA7F61}"/>
              </a:ext>
            </a:extLst>
          </p:cNvPr>
          <p:cNvSpPr/>
          <p:nvPr userDrawn="1"/>
        </p:nvSpPr>
        <p:spPr>
          <a:xfrm>
            <a:off x="-1349" y="0"/>
            <a:ext cx="9144000" cy="18288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04800" y="304800"/>
            <a:ext cx="77724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848081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Burnout Presentation Titl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86200" y="3962400"/>
            <a:ext cx="4419600" cy="381000"/>
          </a:xfrm>
        </p:spPr>
        <p:txBody>
          <a:bodyPr/>
          <a:lstStyle>
            <a:lvl1pPr marL="0" indent="0" algn="l">
              <a:buNone/>
              <a:defRPr>
                <a:solidFill>
                  <a:schemeClr val="accent5">
                    <a:lumMod val="40000"/>
                    <a:lumOff val="6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Rectangle 3">
            <a:extLst>
              <a:ext uri="{FF2B5EF4-FFF2-40B4-BE49-F238E27FC236}">
                <a16:creationId xmlns:a16="http://schemas.microsoft.com/office/drawing/2014/main" id="{55C539DF-1FAE-4D07-80C3-077397AA7F61}"/>
              </a:ext>
            </a:extLst>
          </p:cNvPr>
          <p:cNvSpPr/>
          <p:nvPr userDrawn="1"/>
        </p:nvSpPr>
        <p:spPr>
          <a:xfrm>
            <a:off x="-1349" y="0"/>
            <a:ext cx="9144000" cy="38100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810000" y="1066800"/>
            <a:ext cx="42672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6" name="Picture Placeholder 5">
            <a:extLst>
              <a:ext uri="{FF2B5EF4-FFF2-40B4-BE49-F238E27FC236}">
                <a16:creationId xmlns:a16="http://schemas.microsoft.com/office/drawing/2014/main" id="{06DA2D3C-8475-4F27-9C78-975D0F53D1A7}"/>
              </a:ext>
            </a:extLst>
          </p:cNvPr>
          <p:cNvSpPr>
            <a:spLocks noGrp="1"/>
          </p:cNvSpPr>
          <p:nvPr>
            <p:ph type="pic" sz="quarter" idx="10"/>
          </p:nvPr>
        </p:nvSpPr>
        <p:spPr>
          <a:xfrm>
            <a:off x="609600" y="1219200"/>
            <a:ext cx="2895600" cy="4495800"/>
          </a:xfrm>
          <a:prstGeom prst="rect">
            <a:avLst/>
          </a:prstGeom>
        </p:spPr>
        <p:txBody>
          <a:bodyPr/>
          <a:lstStyle/>
          <a:p>
            <a:endParaRPr lang="en-US"/>
          </a:p>
        </p:txBody>
      </p:sp>
    </p:spTree>
    <p:extLst>
      <p:ext uri="{BB962C8B-B14F-4D97-AF65-F5344CB8AC3E}">
        <p14:creationId xmlns:p14="http://schemas.microsoft.com/office/powerpoint/2010/main" val="879901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urnout Presentation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C539DF-1FAE-4D07-80C3-077397AA7F61}"/>
              </a:ext>
            </a:extLst>
          </p:cNvPr>
          <p:cNvSpPr/>
          <p:nvPr userDrawn="1"/>
        </p:nvSpPr>
        <p:spPr>
          <a:xfrm>
            <a:off x="-1349" y="0"/>
            <a:ext cx="3049349" cy="68580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81000"/>
            <a:ext cx="28194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086279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urnout Presentation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C539DF-1FAE-4D07-80C3-077397AA7F61}"/>
              </a:ext>
            </a:extLst>
          </p:cNvPr>
          <p:cNvSpPr/>
          <p:nvPr userDrawn="1"/>
        </p:nvSpPr>
        <p:spPr>
          <a:xfrm>
            <a:off x="-1349" y="6172200"/>
            <a:ext cx="9145349" cy="6858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838200" y="1905000"/>
            <a:ext cx="2819400" cy="623248"/>
          </a:xfrm>
        </p:spPr>
        <p:txBody>
          <a:bodyPr/>
          <a:lstStyle>
            <a:lvl1pPr algn="l">
              <a:defRPr sz="4500">
                <a:solidFill>
                  <a:srgbClr val="25355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18912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Burnout Presentation Titl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C7013AC-4484-4B5A-A4A5-251280A0268F}"/>
              </a:ext>
            </a:extLst>
          </p:cNvPr>
          <p:cNvCxnSpPr>
            <a:cxnSpLocks/>
            <a:endCxn id="9" idx="0"/>
          </p:cNvCxnSpPr>
          <p:nvPr userDrawn="1"/>
        </p:nvCxnSpPr>
        <p:spPr>
          <a:xfrm>
            <a:off x="4114800" y="1600200"/>
            <a:ext cx="0" cy="3505200"/>
          </a:xfrm>
          <a:prstGeom prst="line">
            <a:avLst/>
          </a:prstGeom>
          <a:ln>
            <a:solidFill>
              <a:schemeClr val="accent6"/>
            </a:solidFill>
            <a:prstDash val="lg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5C539DF-1FAE-4D07-80C3-077397AA7F61}"/>
              </a:ext>
            </a:extLst>
          </p:cNvPr>
          <p:cNvSpPr/>
          <p:nvPr userDrawn="1"/>
        </p:nvSpPr>
        <p:spPr>
          <a:xfrm>
            <a:off x="-1349" y="0"/>
            <a:ext cx="3049349" cy="68580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81000"/>
            <a:ext cx="28194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6" name="Flowchart: Alternate Process 5">
            <a:extLst>
              <a:ext uri="{FF2B5EF4-FFF2-40B4-BE49-F238E27FC236}">
                <a16:creationId xmlns:a16="http://schemas.microsoft.com/office/drawing/2014/main" id="{BE0214D9-E89B-45E7-861A-F7FCC4B0A017}"/>
              </a:ext>
            </a:extLst>
          </p:cNvPr>
          <p:cNvSpPr/>
          <p:nvPr userDrawn="1"/>
        </p:nvSpPr>
        <p:spPr>
          <a:xfrm>
            <a:off x="3657600" y="533400"/>
            <a:ext cx="4800600" cy="1066800"/>
          </a:xfrm>
          <a:prstGeom prst="flowChartAlternateProcess">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t>Goal:</a:t>
            </a:r>
          </a:p>
          <a:p>
            <a:pPr algn="ctr"/>
            <a:endParaRPr lang="en-US" b="1" dirty="0"/>
          </a:p>
        </p:txBody>
      </p:sp>
      <p:sp>
        <p:nvSpPr>
          <p:cNvPr id="7" name="Oval 6">
            <a:extLst>
              <a:ext uri="{FF2B5EF4-FFF2-40B4-BE49-F238E27FC236}">
                <a16:creationId xmlns:a16="http://schemas.microsoft.com/office/drawing/2014/main" id="{2A108ADB-7428-4682-B27C-C20997E95CFA}"/>
              </a:ext>
            </a:extLst>
          </p:cNvPr>
          <p:cNvSpPr/>
          <p:nvPr userDrawn="1"/>
        </p:nvSpPr>
        <p:spPr>
          <a:xfrm>
            <a:off x="3657600" y="21590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8" name="Oval 7">
            <a:extLst>
              <a:ext uri="{FF2B5EF4-FFF2-40B4-BE49-F238E27FC236}">
                <a16:creationId xmlns:a16="http://schemas.microsoft.com/office/drawing/2014/main" id="{119DBF41-EB79-4DDE-ACCE-3274D858E16A}"/>
              </a:ext>
            </a:extLst>
          </p:cNvPr>
          <p:cNvSpPr/>
          <p:nvPr userDrawn="1"/>
        </p:nvSpPr>
        <p:spPr>
          <a:xfrm>
            <a:off x="3657600" y="36322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9" name="Oval 8">
            <a:extLst>
              <a:ext uri="{FF2B5EF4-FFF2-40B4-BE49-F238E27FC236}">
                <a16:creationId xmlns:a16="http://schemas.microsoft.com/office/drawing/2014/main" id="{FD7A8F66-95BE-42C9-BB1B-F716AB7627E1}"/>
              </a:ext>
            </a:extLst>
          </p:cNvPr>
          <p:cNvSpPr/>
          <p:nvPr userDrawn="1"/>
        </p:nvSpPr>
        <p:spPr>
          <a:xfrm>
            <a:off x="3657600" y="51054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Tree>
    <p:extLst>
      <p:ext uri="{BB962C8B-B14F-4D97-AF65-F5344CB8AC3E}">
        <p14:creationId xmlns:p14="http://schemas.microsoft.com/office/powerpoint/2010/main" val="2971651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urnout Presentation Titl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C7013AC-4484-4B5A-A4A5-251280A0268F}"/>
              </a:ext>
            </a:extLst>
          </p:cNvPr>
          <p:cNvCxnSpPr>
            <a:cxnSpLocks/>
            <a:stCxn id="7" idx="4"/>
            <a:endCxn id="9" idx="0"/>
          </p:cNvCxnSpPr>
          <p:nvPr userDrawn="1"/>
        </p:nvCxnSpPr>
        <p:spPr>
          <a:xfrm>
            <a:off x="3962400" y="1676400"/>
            <a:ext cx="0" cy="2286000"/>
          </a:xfrm>
          <a:prstGeom prst="line">
            <a:avLst/>
          </a:prstGeom>
          <a:ln>
            <a:solidFill>
              <a:schemeClr val="accent6"/>
            </a:solidFill>
            <a:prstDash val="lgDash"/>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5C539DF-1FAE-4D07-80C3-077397AA7F61}"/>
              </a:ext>
            </a:extLst>
          </p:cNvPr>
          <p:cNvSpPr/>
          <p:nvPr userDrawn="1"/>
        </p:nvSpPr>
        <p:spPr>
          <a:xfrm>
            <a:off x="-1349" y="0"/>
            <a:ext cx="3049349" cy="68580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81000"/>
            <a:ext cx="28194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6" name="Flowchart: Alternate Process 5">
            <a:extLst>
              <a:ext uri="{FF2B5EF4-FFF2-40B4-BE49-F238E27FC236}">
                <a16:creationId xmlns:a16="http://schemas.microsoft.com/office/drawing/2014/main" id="{BE0214D9-E89B-45E7-861A-F7FCC4B0A017}"/>
              </a:ext>
            </a:extLst>
          </p:cNvPr>
          <p:cNvSpPr/>
          <p:nvPr userDrawn="1"/>
        </p:nvSpPr>
        <p:spPr>
          <a:xfrm>
            <a:off x="3581400" y="5334000"/>
            <a:ext cx="4876800" cy="1066800"/>
          </a:xfrm>
          <a:prstGeom prst="flowChartAlternateProcess">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7" name="Oval 6">
            <a:extLst>
              <a:ext uri="{FF2B5EF4-FFF2-40B4-BE49-F238E27FC236}">
                <a16:creationId xmlns:a16="http://schemas.microsoft.com/office/drawing/2014/main" id="{2A108ADB-7428-4682-B27C-C20997E95CFA}"/>
              </a:ext>
            </a:extLst>
          </p:cNvPr>
          <p:cNvSpPr/>
          <p:nvPr userDrawn="1"/>
        </p:nvSpPr>
        <p:spPr>
          <a:xfrm>
            <a:off x="3505200" y="7620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8" name="Oval 7">
            <a:extLst>
              <a:ext uri="{FF2B5EF4-FFF2-40B4-BE49-F238E27FC236}">
                <a16:creationId xmlns:a16="http://schemas.microsoft.com/office/drawing/2014/main" id="{119DBF41-EB79-4DDE-ACCE-3274D858E16A}"/>
              </a:ext>
            </a:extLst>
          </p:cNvPr>
          <p:cNvSpPr/>
          <p:nvPr userDrawn="1"/>
        </p:nvSpPr>
        <p:spPr>
          <a:xfrm>
            <a:off x="3505200" y="23622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
        <p:nvSpPr>
          <p:cNvPr id="9" name="Oval 8">
            <a:extLst>
              <a:ext uri="{FF2B5EF4-FFF2-40B4-BE49-F238E27FC236}">
                <a16:creationId xmlns:a16="http://schemas.microsoft.com/office/drawing/2014/main" id="{FD7A8F66-95BE-42C9-BB1B-F716AB7627E1}"/>
              </a:ext>
            </a:extLst>
          </p:cNvPr>
          <p:cNvSpPr/>
          <p:nvPr userDrawn="1"/>
        </p:nvSpPr>
        <p:spPr>
          <a:xfrm>
            <a:off x="3505200" y="3962400"/>
            <a:ext cx="914400" cy="914400"/>
          </a:xfrm>
          <a:prstGeom prst="ellipse">
            <a:avLst/>
          </a:prstGeom>
          <a:solidFill>
            <a:srgbClr val="2535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dirty="0"/>
          </a:p>
        </p:txBody>
      </p:sp>
    </p:spTree>
    <p:extLst>
      <p:ext uri="{BB962C8B-B14F-4D97-AF65-F5344CB8AC3E}">
        <p14:creationId xmlns:p14="http://schemas.microsoft.com/office/powerpoint/2010/main" val="2237376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Burnout Presentation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C539DF-1FAE-4D07-80C3-077397AA7F61}"/>
              </a:ext>
            </a:extLst>
          </p:cNvPr>
          <p:cNvSpPr/>
          <p:nvPr userDrawn="1"/>
        </p:nvSpPr>
        <p:spPr>
          <a:xfrm>
            <a:off x="0" y="0"/>
            <a:ext cx="6554549" cy="6858000"/>
          </a:xfrm>
          <a:prstGeom prst="rect">
            <a:avLst/>
          </a:prstGeom>
          <a:solidFill>
            <a:srgbClr val="720D0D"/>
          </a:solidFill>
          <a:ln>
            <a:solidFill>
              <a:srgbClr val="72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81000"/>
            <a:ext cx="4572000" cy="623248"/>
          </a:xfrm>
        </p:spPr>
        <p:txBody>
          <a:bodyPr/>
          <a:lstStyle>
            <a:lvl1pPr algn="l">
              <a:defRPr sz="4500">
                <a:solidFill>
                  <a:schemeClr val="bg1"/>
                </a:solidFill>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5" name="Picture Placeholder 4">
            <a:extLst>
              <a:ext uri="{FF2B5EF4-FFF2-40B4-BE49-F238E27FC236}">
                <a16:creationId xmlns:a16="http://schemas.microsoft.com/office/drawing/2014/main" id="{F60B9639-25A5-43ED-811A-9E9959442399}"/>
              </a:ext>
            </a:extLst>
          </p:cNvPr>
          <p:cNvSpPr>
            <a:spLocks noGrp="1"/>
          </p:cNvSpPr>
          <p:nvPr>
            <p:ph type="pic" sz="quarter" idx="10"/>
          </p:nvPr>
        </p:nvSpPr>
        <p:spPr>
          <a:xfrm>
            <a:off x="5105400" y="1295400"/>
            <a:ext cx="3048000" cy="4419600"/>
          </a:xfrm>
          <a:prstGeom prst="rect">
            <a:avLst/>
          </a:prstGeom>
        </p:spPr>
        <p:txBody>
          <a:bodyPr/>
          <a:lstStyle/>
          <a:p>
            <a:endParaRPr lang="en-US"/>
          </a:p>
        </p:txBody>
      </p:sp>
    </p:spTree>
    <p:extLst>
      <p:ext uri="{BB962C8B-B14F-4D97-AF65-F5344CB8AC3E}">
        <p14:creationId xmlns:p14="http://schemas.microsoft.com/office/powerpoint/2010/main" val="4006689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6524869-57BB-904F-92E9-A0F293DEED72}" type="datetimeFigureOut">
              <a:rPr lang="en-US" smtClean="0"/>
              <a:t>7/1/24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39C34-92B5-CF44-A109-2D2605B56588}" type="slidenum">
              <a:rPr lang="en-US" smtClean="0"/>
              <a:t>‹#›</a:t>
            </a:fld>
            <a:endParaRPr lang="en-US"/>
          </a:p>
        </p:txBody>
      </p:sp>
    </p:spTree>
    <p:extLst>
      <p:ext uri="{BB962C8B-B14F-4D97-AF65-F5344CB8AC3E}">
        <p14:creationId xmlns:p14="http://schemas.microsoft.com/office/powerpoint/2010/main" val="1195977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29B2C-2224-4B37-9913-0C057BF9E26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05CB731-97B5-4DF1-9FF5-CC1F78B02B0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BB2640D-EBAC-465C-BE83-0464FE0DCC3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E342B81-951D-4BE3-873D-D8312A5CF5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83AFC8F-68D6-4E7E-A0B9-B61669E9AA9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96276605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C69CF-F547-4251-988B-189FEC02B0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18A81C-C774-4F42-8B06-9193C7AD971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1E7A0-E017-46CF-8553-65B3961B1318}"/>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2D77258-0872-447A-B4D5-084310D500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C1DFDD-E64F-4898-B50F-AFFB263D94C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08597676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EF90D-D2F9-4F17-BDA6-F4398ED95FA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857CA3B-826F-4689-8678-73B7625BB2D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91B9C6E-B42D-4C98-89C0-F44535877AC5}"/>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AC2EB70-4504-4BB6-A617-E5515A7082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53734A-3F11-4D33-8766-781C393C3AB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095252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ABFB9-8B5A-4EAB-80D0-CA24663DF9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275DB8-1F20-477E-807C-89FD3B31882B}"/>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0B2B72-59C1-4119-8AA9-01748A714471}"/>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CDBB39-2923-4FBB-92BF-9760AF1C6A4F}"/>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7C7BC88-CE5E-4A87-8854-24491F99B36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494FEC9-4F35-4187-B2D4-9409EEEE49E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97276512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4D871-F516-4B2B-989F-90E54501A080}"/>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4473B0-B555-48AC-BF24-6009BD6E218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2B5BD5B-3ED6-4034-B3B0-7C8E281669A0}"/>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AA77E2-2A0F-4534-8BB3-94D0A305FBA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F407E304-81F5-4765-ACEA-4466344EFA80}"/>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F814AB-4824-4EC4-8727-938A3D0D5C58}"/>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881DB6A7-5403-4C06-9BBE-464C67E892D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5620E4B-DBC5-4677-BEB4-90FF05B4D73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904106574"/>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464AC-6604-46F4-8425-9C758FADB2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7592A9-38FE-4D1C-AFB4-7B85D24DC17E}"/>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341EEA4E-4594-4ABC-9B70-7AC1122FFD37}"/>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3A4CD2A-CFB9-42A5-8574-A08A6C47FB9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7895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5B278A-DD22-4AE3-B2D3-DDAFAB4D28C0}"/>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5B5B938E-95F1-4BB2-BB41-60A008DA07F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C0DC72F-7D9B-4419-9D78-6CAA927793D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859983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826E1-E8F8-4BBA-9EA4-F45C70095BF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F2E10A3-7720-4E5D-B6F4-E661D2F5BC81}"/>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106D162-58BD-4247-A5AD-6B25EDDB368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8AE1B63-5CB0-468A-A43F-54C1A76FE47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6CC04B1F-53FC-4FAD-AD65-8792E0CD57D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2BCDAF5-70E9-4C9E-BE0E-A33E7663CDC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20494819"/>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4D087-EEED-4C38-A775-58F7ED9EE60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BFDDA22-34CE-4E16-904D-44BB9894E75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74B2CE27-D2E7-473B-9E3C-81AEE882111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A7AA632-6472-4EDE-AA47-696CE7146421}"/>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6E0D124-8B38-4EA8-BF4F-E8208A34F87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8B9560-F35B-4A96-A417-FD53E9EF9DC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2435705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C6C60-65E0-4284-B081-4978B80E45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20DB6E4-C462-461F-B4D9-A24064B32E8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CBD13-3B17-4B6B-A845-D59D707AEF4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F547854-8D9F-49A8-869D-345A41B1C3B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10B0E5-7C22-4DF1-B548-6ECC01B80B3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06250837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DC7AD3-2755-47E9-AFA4-B61AB44FBE4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AA75E0-2429-4E53-A720-2B7474FB6C0E}"/>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2460ED-C690-4151-8837-5B2633136476}"/>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64BB57F-0EEE-4097-B36B-A4AFFC6F3E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C42CC01-7773-4D54-9721-89A02A6F3F2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058211653"/>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Text, and Content" type="txAndObj">
  <p:cSld name="Title, Text, and Content">
    <p:spTree>
      <p:nvGrpSpPr>
        <p:cNvPr id="1" name="Shape 81"/>
        <p:cNvGrpSpPr/>
        <p:nvPr/>
      </p:nvGrpSpPr>
      <p:grpSpPr>
        <a:xfrm>
          <a:off x="0" y="0"/>
          <a:ext cx="0" cy="0"/>
          <a:chOff x="0" y="0"/>
          <a:chExt cx="0" cy="0"/>
        </a:xfrm>
      </p:grpSpPr>
      <p:sp>
        <p:nvSpPr>
          <p:cNvPr id="82" name="Google Shape;82;p29"/>
          <p:cNvSpPr txBox="1">
            <a:spLocks noGrp="1"/>
          </p:cNvSpPr>
          <p:nvPr>
            <p:ph type="title"/>
          </p:nvPr>
        </p:nvSpPr>
        <p:spPr>
          <a:xfrm>
            <a:off x="457200" y="274638"/>
            <a:ext cx="8229600" cy="1143000"/>
          </a:xfrm>
          <a:prstGeom prst="rect">
            <a:avLst/>
          </a:prstGeom>
          <a:noFill/>
          <a:ln>
            <a:noFill/>
          </a:ln>
        </p:spPr>
        <p:txBody>
          <a:bodyPr spcFirstLastPara="1" wrap="square" lIns="0" tIns="4570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4" name="Google Shape;84;p2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5" name="Google Shape;85;p29"/>
          <p:cNvSpPr txBox="1">
            <a:spLocks noGrp="1"/>
          </p:cNvSpPr>
          <p:nvPr>
            <p:ph type="dt" idx="10"/>
          </p:nvPr>
        </p:nvSpPr>
        <p:spPr>
          <a:xfrm>
            <a:off x="457200" y="6245225"/>
            <a:ext cx="2133600" cy="47625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6" name="Google Shape;86;p29"/>
          <p:cNvSpPr txBox="1">
            <a:spLocks noGrp="1"/>
          </p:cNvSpPr>
          <p:nvPr>
            <p:ph type="ftr" idx="11"/>
          </p:nvPr>
        </p:nvSpPr>
        <p:spPr>
          <a:xfrm>
            <a:off x="3124200" y="6245225"/>
            <a:ext cx="2895600" cy="47625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87" name="Google Shape;87;p29"/>
          <p:cNvSpPr txBox="1">
            <a:spLocks noGrp="1"/>
          </p:cNvSpPr>
          <p:nvPr>
            <p:ph type="sldNum" idx="12"/>
          </p:nvPr>
        </p:nvSpPr>
        <p:spPr>
          <a:xfrm>
            <a:off x="6553200" y="6245225"/>
            <a:ext cx="2133600" cy="47625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1pPr>
            <a:lvl2pPr marL="0" marR="0" lvl="1"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2pPr>
            <a:lvl3pPr marL="0" marR="0" lvl="2"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3pPr>
            <a:lvl4pPr marL="0" marR="0" lvl="3"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4pPr>
            <a:lvl5pPr marL="0" marR="0" lvl="4"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5pPr>
            <a:lvl6pPr marL="0" marR="0" lvl="5"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6pPr>
            <a:lvl7pPr marL="0" marR="0" lvl="6"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7pPr>
            <a:lvl8pPr marL="0" marR="0" lvl="7"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8pPr>
            <a:lvl9pPr marL="0" marR="0" lvl="8" indent="0" algn="r">
              <a:lnSpc>
                <a:spcPct val="100000"/>
              </a:lnSpc>
              <a:spcBef>
                <a:spcPts val="0"/>
              </a:spcBef>
              <a:spcAft>
                <a:spcPts val="0"/>
              </a:spcAft>
              <a:buClr>
                <a:srgbClr val="045C75"/>
              </a:buClr>
              <a:buSzPts val="1200"/>
              <a:buFont typeface="Comic Sans MS"/>
              <a:buNone/>
              <a:defRPr sz="1200" b="0" i="0" u="none">
                <a:solidFill>
                  <a:srgbClr val="045C75"/>
                </a:solidFill>
                <a:latin typeface="Comic Sans MS"/>
                <a:ea typeface="Comic Sans MS"/>
                <a:cs typeface="Comic Sans MS"/>
                <a:sym typeface="Comic Sans MS"/>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124244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10"/>
          <p:cNvSpPr>
            <a:spLocks noGrp="1"/>
          </p:cNvSpPr>
          <p:nvPr>
            <p:ph type="sldNum" sz="quarter" idx="4"/>
          </p:nvPr>
        </p:nvSpPr>
        <p:spPr>
          <a:xfrm>
            <a:off x="3505200" y="6276077"/>
            <a:ext cx="2133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0EA52985-912B-4FE8-8269-AF5A4BF1A240}" type="slidenum">
              <a:rPr lang="en-US" smtClean="0"/>
              <a:pPr/>
              <a:t>‹#›</a:t>
            </a:fld>
            <a:endParaRPr lang="en-US" dirty="0"/>
          </a:p>
        </p:txBody>
      </p:sp>
    </p:spTree>
    <p:extLst>
      <p:ext uri="{BB962C8B-B14F-4D97-AF65-F5344CB8AC3E}">
        <p14:creationId xmlns:p14="http://schemas.microsoft.com/office/powerpoint/2010/main" val="102386995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18" r:id="rId5"/>
    <p:sldLayoutId id="2147483722" r:id="rId6"/>
    <p:sldLayoutId id="2147483719" r:id="rId7"/>
    <p:sldLayoutId id="2147483723" r:id="rId8"/>
    <p:sldLayoutId id="2147483721" r:id="rId9"/>
    <p:sldLayoutId id="2147483724" r:id="rId10"/>
    <p:sldLayoutId id="2147483720" r:id="rId11"/>
    <p:sldLayoutId id="2147483727"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F53D4A-54DC-4716-942A-97193D3953F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38C43A-37A6-4986-9032-1FEB2AA82A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01F37C-FFE0-4377-A5AA-EF48A47B31E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E0DC0421-228F-4D29-9F29-81C39893EF45}"/>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AB21071-1F92-460F-84EA-3471A4BCA4B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sz="14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148793141"/>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microsoft.com/office/2007/relationships/hdphoto" Target="../media/hdphoto2.wdp"/><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fif"/><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microsoft.com/office/2007/relationships/hdphoto" Target="../media/hdphoto3.wd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9.xml"/><Relationship Id="rId5" Type="http://schemas.microsoft.com/office/2007/relationships/hdphoto" Target="../media/hdphoto2.wdp"/><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0.jfif"/><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18000"/>
          </a:stretch>
        </a:blipFill>
        <a:effectLst/>
      </p:bgPr>
    </p:bg>
    <p:spTree>
      <p:nvGrpSpPr>
        <p:cNvPr id="1" name=""/>
        <p:cNvGrpSpPr/>
        <p:nvPr/>
      </p:nvGrpSpPr>
      <p:grpSpPr>
        <a:xfrm>
          <a:off x="0" y="0"/>
          <a:ext cx="0" cy="0"/>
          <a:chOff x="0" y="0"/>
          <a:chExt cx="0" cy="0"/>
        </a:xfrm>
      </p:grpSpPr>
      <p:sp>
        <p:nvSpPr>
          <p:cNvPr id="6" name="TextBox 5"/>
          <p:cNvSpPr txBox="1"/>
          <p:nvPr/>
        </p:nvSpPr>
        <p:spPr>
          <a:xfrm>
            <a:off x="7743846" y="6368458"/>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7E8821FD-503F-460C-AFE6-172C17CFF4DA}"/>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81000" y="5105400"/>
            <a:ext cx="3651511" cy="1901956"/>
          </a:xfrm>
          <a:prstGeom prst="rect">
            <a:avLst/>
          </a:prstGeom>
        </p:spPr>
      </p:pic>
      <p:sp>
        <p:nvSpPr>
          <p:cNvPr id="14" name="TextBox 13">
            <a:extLst>
              <a:ext uri="{FF2B5EF4-FFF2-40B4-BE49-F238E27FC236}">
                <a16:creationId xmlns:a16="http://schemas.microsoft.com/office/drawing/2014/main" id="{D0B723CF-EFEA-46EF-B5ED-FC2AE4D50CB2}"/>
              </a:ext>
            </a:extLst>
          </p:cNvPr>
          <p:cNvSpPr txBox="1"/>
          <p:nvPr/>
        </p:nvSpPr>
        <p:spPr>
          <a:xfrm>
            <a:off x="228600" y="304800"/>
            <a:ext cx="3962400" cy="2800767"/>
          </a:xfrm>
          <a:prstGeom prst="rect">
            <a:avLst/>
          </a:prstGeom>
          <a:noFill/>
        </p:spPr>
        <p:txBody>
          <a:bodyPr wrap="square" rtlCol="0">
            <a:spAutoFit/>
          </a:bodyPr>
          <a:lstStyle/>
          <a:p>
            <a:r>
              <a:rPr lang="en-US" sz="4400" dirty="0">
                <a:solidFill>
                  <a:schemeClr val="bg1"/>
                </a:solidFill>
                <a:latin typeface="Times New Roman" panose="02020603050405020304" pitchFamily="18" charset="0"/>
                <a:cs typeface="Times New Roman" panose="02020603050405020304" pitchFamily="18" charset="0"/>
              </a:rPr>
              <a:t>Leadership, Values, and Mindful Self-compassion</a:t>
            </a:r>
          </a:p>
        </p:txBody>
      </p:sp>
      <p:sp>
        <p:nvSpPr>
          <p:cNvPr id="16" name="Rectangle 15">
            <a:extLst>
              <a:ext uri="{FF2B5EF4-FFF2-40B4-BE49-F238E27FC236}">
                <a16:creationId xmlns:a16="http://schemas.microsoft.com/office/drawing/2014/main" id="{5C9050A4-E3A4-452A-BCF4-F63F36FB04D3}"/>
              </a:ext>
            </a:extLst>
          </p:cNvPr>
          <p:cNvSpPr/>
          <p:nvPr/>
        </p:nvSpPr>
        <p:spPr>
          <a:xfrm>
            <a:off x="304800" y="4343400"/>
            <a:ext cx="4572000" cy="923330"/>
          </a:xfrm>
          <a:prstGeom prst="rect">
            <a:avLst/>
          </a:prstGeom>
        </p:spPr>
        <p:txBody>
          <a:bodyPr>
            <a:spAutoFit/>
          </a:bodyPr>
          <a:lstStyle/>
          <a:p>
            <a:pPr lvl="0">
              <a:defRPr/>
            </a:pPr>
            <a:r>
              <a:rPr lang="en-US" dirty="0">
                <a:solidFill>
                  <a:schemeClr val="bg1"/>
                </a:solidFill>
              </a:rPr>
              <a:t>Jane Boswick-Caffrey &amp; David Bond</a:t>
            </a:r>
          </a:p>
          <a:p>
            <a:pPr lvl="0">
              <a:defRPr/>
            </a:pPr>
            <a:r>
              <a:rPr lang="en-US" dirty="0">
                <a:solidFill>
                  <a:schemeClr val="bg1"/>
                </a:solidFill>
              </a:rPr>
              <a:t>October 27, 2023</a:t>
            </a:r>
            <a:endParaRPr lang="en-US" b="1" i="1" dirty="0">
              <a:solidFill>
                <a:schemeClr val="bg1"/>
              </a:solidFill>
            </a:endParaRPr>
          </a:p>
          <a:p>
            <a:pPr lvl="0">
              <a:defRPr/>
            </a:pPr>
            <a:r>
              <a:rPr lang="en-US" dirty="0">
                <a:solidFill>
                  <a:schemeClr val="bg1"/>
                </a:solidFill>
              </a:rPr>
              <a:t>DRAFT 10.26.23</a:t>
            </a:r>
          </a:p>
        </p:txBody>
      </p:sp>
    </p:spTree>
    <p:extLst>
      <p:ext uri="{BB962C8B-B14F-4D97-AF65-F5344CB8AC3E}">
        <p14:creationId xmlns:p14="http://schemas.microsoft.com/office/powerpoint/2010/main" val="4085194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567AA7-F41E-4EDA-BB7F-AF85579FEBE5}"/>
              </a:ext>
            </a:extLst>
          </p:cNvPr>
          <p:cNvSpPr/>
          <p:nvPr/>
        </p:nvSpPr>
        <p:spPr>
          <a:xfrm>
            <a:off x="0" y="0"/>
            <a:ext cx="4800600" cy="6858000"/>
          </a:xfrm>
          <a:prstGeom prst="rect">
            <a:avLst/>
          </a:prstGeom>
          <a:solidFill>
            <a:srgbClr val="25355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nSpc>
                <a:spcPct val="150000"/>
              </a:lnSpc>
              <a:buFont typeface="Arial" panose="020B0604020202020204" pitchFamily="34" charset="0"/>
              <a:buChar char="•"/>
            </a:pPr>
            <a:endParaRPr lang="en-US" dirty="0">
              <a:solidFill>
                <a:srgbClr val="253551"/>
              </a:solidFill>
              <a:ea typeface="Arial"/>
              <a:cs typeface="Arial"/>
              <a:sym typeface="Arial"/>
            </a:endParaRPr>
          </a:p>
          <a:p>
            <a:pPr marL="285750" indent="-285750">
              <a:lnSpc>
                <a:spcPct val="150000"/>
              </a:lnSpc>
              <a:buFont typeface="Arial" panose="020B0604020202020204" pitchFamily="34" charset="0"/>
              <a:buChar char="•"/>
            </a:pPr>
            <a:endParaRPr lang="en-US" dirty="0">
              <a:solidFill>
                <a:schemeClr val="bg1"/>
              </a:solidFill>
              <a:ea typeface="Arial"/>
              <a:cs typeface="Arial"/>
              <a:sym typeface="Arial"/>
            </a:endParaRPr>
          </a:p>
          <a:p>
            <a:pPr algn="ctr"/>
            <a:endParaRPr lang="en-US" dirty="0"/>
          </a:p>
        </p:txBody>
      </p:sp>
      <p:sp>
        <p:nvSpPr>
          <p:cNvPr id="7" name="TextBox 6">
            <a:extLst>
              <a:ext uri="{FF2B5EF4-FFF2-40B4-BE49-F238E27FC236}">
                <a16:creationId xmlns:a16="http://schemas.microsoft.com/office/drawing/2014/main" id="{CBDF15E8-ED4D-4C7A-8FFD-1588B61C64FF}"/>
              </a:ext>
            </a:extLst>
          </p:cNvPr>
          <p:cNvSpPr txBox="1"/>
          <p:nvPr/>
        </p:nvSpPr>
        <p:spPr>
          <a:xfrm>
            <a:off x="228600" y="152400"/>
            <a:ext cx="3886200"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Centering</a:t>
            </a:r>
          </a:p>
        </p:txBody>
      </p:sp>
    </p:spTree>
    <p:extLst>
      <p:ext uri="{BB962C8B-B14F-4D97-AF65-F5344CB8AC3E}">
        <p14:creationId xmlns:p14="http://schemas.microsoft.com/office/powerpoint/2010/main" val="1877403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
            <a:ext cx="4114800" cy="623248"/>
          </a:xfrm>
        </p:spPr>
        <p:txBody>
          <a:bodyPr/>
          <a:lstStyle/>
          <a:p>
            <a:r>
              <a:rPr lang="en-US" dirty="0"/>
              <a:t>Exemplary  </a:t>
            </a:r>
            <a:br>
              <a:rPr lang="en-US" dirty="0"/>
            </a:br>
            <a:r>
              <a:rPr lang="en-US" dirty="0"/>
              <a:t>Leaders</a:t>
            </a:r>
          </a:p>
        </p:txBody>
      </p:sp>
      <p:pic>
        <p:nvPicPr>
          <p:cNvPr id="6" name="Picture 5"/>
          <p:cNvPicPr>
            <a:picLocks noChangeAspect="1"/>
          </p:cNvPicPr>
          <p:nvPr/>
        </p:nvPicPr>
        <p:blipFill rotWithShape="1">
          <a:blip r:embed="rId3"/>
          <a:srcRect r="4739" b="6539"/>
          <a:stretch/>
        </p:blipFill>
        <p:spPr>
          <a:xfrm>
            <a:off x="3352800" y="152400"/>
            <a:ext cx="1793687" cy="1676400"/>
          </a:xfrm>
          <a:prstGeom prst="rect">
            <a:avLst/>
          </a:prstGeom>
        </p:spPr>
      </p:pic>
      <p:pic>
        <p:nvPicPr>
          <p:cNvPr id="7" name="Picture 6"/>
          <p:cNvPicPr>
            <a:picLocks noChangeAspect="1"/>
          </p:cNvPicPr>
          <p:nvPr/>
        </p:nvPicPr>
        <p:blipFill rotWithShape="1">
          <a:blip r:embed="rId4"/>
          <a:srcRect l="1352" t="5598" r="1919" b="16549"/>
          <a:stretch/>
        </p:blipFill>
        <p:spPr>
          <a:xfrm>
            <a:off x="5257800" y="1981200"/>
            <a:ext cx="1796431" cy="1676400"/>
          </a:xfrm>
          <a:prstGeom prst="rect">
            <a:avLst/>
          </a:prstGeom>
        </p:spPr>
      </p:pic>
      <p:pic>
        <p:nvPicPr>
          <p:cNvPr id="8" name="Picture 7"/>
          <p:cNvPicPr>
            <a:picLocks noChangeAspect="1"/>
          </p:cNvPicPr>
          <p:nvPr/>
        </p:nvPicPr>
        <p:blipFill rotWithShape="1">
          <a:blip r:embed="rId5"/>
          <a:srcRect b="23320"/>
          <a:stretch/>
        </p:blipFill>
        <p:spPr>
          <a:xfrm>
            <a:off x="5257800" y="152400"/>
            <a:ext cx="1828800" cy="1652798"/>
          </a:xfrm>
          <a:prstGeom prst="rect">
            <a:avLst/>
          </a:prstGeom>
        </p:spPr>
      </p:pic>
      <p:pic>
        <p:nvPicPr>
          <p:cNvPr id="9" name="Picture 8"/>
          <p:cNvPicPr>
            <a:picLocks noChangeAspect="1"/>
          </p:cNvPicPr>
          <p:nvPr/>
        </p:nvPicPr>
        <p:blipFill rotWithShape="1">
          <a:blip r:embed="rId6"/>
          <a:srcRect t="5191" r="9139" b="20835"/>
          <a:stretch/>
        </p:blipFill>
        <p:spPr>
          <a:xfrm>
            <a:off x="7162800" y="1981200"/>
            <a:ext cx="1767352" cy="1676400"/>
          </a:xfrm>
          <a:prstGeom prst="rect">
            <a:avLst/>
          </a:prstGeom>
        </p:spPr>
      </p:pic>
      <p:pic>
        <p:nvPicPr>
          <p:cNvPr id="11" name="Picture 10"/>
          <p:cNvPicPr>
            <a:picLocks noChangeAspect="1"/>
          </p:cNvPicPr>
          <p:nvPr/>
        </p:nvPicPr>
        <p:blipFill rotWithShape="1">
          <a:blip r:embed="rId7"/>
          <a:srcRect b="22359"/>
          <a:stretch/>
        </p:blipFill>
        <p:spPr>
          <a:xfrm>
            <a:off x="5257800" y="4191000"/>
            <a:ext cx="1752600" cy="1656844"/>
          </a:xfrm>
          <a:prstGeom prst="rect">
            <a:avLst/>
          </a:prstGeom>
        </p:spPr>
      </p:pic>
      <p:sp>
        <p:nvSpPr>
          <p:cNvPr id="5" name="TextBox 4">
            <a:extLst>
              <a:ext uri="{FF2B5EF4-FFF2-40B4-BE49-F238E27FC236}">
                <a16:creationId xmlns:a16="http://schemas.microsoft.com/office/drawing/2014/main" id="{440E299A-79CF-4D75-8F74-F66161229259}"/>
              </a:ext>
            </a:extLst>
          </p:cNvPr>
          <p:cNvSpPr txBox="1"/>
          <p:nvPr/>
        </p:nvSpPr>
        <p:spPr>
          <a:xfrm>
            <a:off x="228600" y="1981200"/>
            <a:ext cx="4876800" cy="2215991"/>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rPr>
              <a:t>Think about one of the best leaders you’ve worked with or observed – a SPECIFIC person.</a:t>
            </a:r>
          </a:p>
          <a:p>
            <a:pPr marL="342900" indent="-342900">
              <a:buFont typeface="Arial" panose="020B0604020202020204" pitchFamily="34" charset="0"/>
              <a:buChar char="•"/>
            </a:pPr>
            <a:r>
              <a:rPr lang="en-US" sz="2400" dirty="0">
                <a:solidFill>
                  <a:schemeClr val="bg1"/>
                </a:solidFill>
              </a:rPr>
              <a:t>What did they DO that made them good leaders? </a:t>
            </a:r>
          </a:p>
          <a:p>
            <a:endParaRPr lang="en-US" dirty="0"/>
          </a:p>
        </p:txBody>
      </p:sp>
      <p:pic>
        <p:nvPicPr>
          <p:cNvPr id="10" name="Picture 9"/>
          <p:cNvPicPr>
            <a:picLocks noChangeAspect="1"/>
          </p:cNvPicPr>
          <p:nvPr/>
        </p:nvPicPr>
        <p:blipFill>
          <a:blip r:embed="rId8"/>
          <a:stretch>
            <a:fillRect/>
          </a:stretch>
        </p:blipFill>
        <p:spPr>
          <a:xfrm>
            <a:off x="7162800" y="152400"/>
            <a:ext cx="1811364" cy="1676400"/>
          </a:xfrm>
          <a:prstGeom prst="rect">
            <a:avLst/>
          </a:prstGeom>
        </p:spPr>
      </p:pic>
      <p:sp>
        <p:nvSpPr>
          <p:cNvPr id="12" name="TextBox 11">
            <a:extLst>
              <a:ext uri="{FF2B5EF4-FFF2-40B4-BE49-F238E27FC236}">
                <a16:creationId xmlns:a16="http://schemas.microsoft.com/office/drawing/2014/main" id="{45386318-C310-474F-8B2D-C448576A7274}"/>
              </a:ext>
            </a:extLst>
          </p:cNvPr>
          <p:cNvSpPr txBox="1"/>
          <p:nvPr/>
        </p:nvSpPr>
        <p:spPr>
          <a:xfrm>
            <a:off x="228600" y="4114800"/>
            <a:ext cx="4800600" cy="258532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rPr>
              <a:t>Think of the WORST leaders you’ve worked with.  </a:t>
            </a:r>
          </a:p>
          <a:p>
            <a:pPr marL="742950" lvl="1" indent="-285750">
              <a:buFont typeface="Arial" panose="020B0604020202020204" pitchFamily="34" charset="0"/>
              <a:buChar char="•"/>
            </a:pPr>
            <a:r>
              <a:rPr lang="en-US" sz="2400" dirty="0">
                <a:solidFill>
                  <a:schemeClr val="bg1"/>
                </a:solidFill>
              </a:rPr>
              <a:t>What </a:t>
            </a:r>
            <a:r>
              <a:rPr lang="en-US" sz="2400" b="1" i="1" dirty="0">
                <a:solidFill>
                  <a:schemeClr val="bg1"/>
                </a:solidFill>
              </a:rPr>
              <a:t>behaviors  </a:t>
            </a:r>
            <a:r>
              <a:rPr lang="en-US" sz="2400" dirty="0">
                <a:solidFill>
                  <a:schemeClr val="bg1"/>
                </a:solidFill>
              </a:rPr>
              <a:t>did this person exhibited.   </a:t>
            </a:r>
          </a:p>
          <a:p>
            <a:pPr marL="742950" lvl="1" indent="-285750">
              <a:buFont typeface="Arial" panose="020B0604020202020204" pitchFamily="34" charset="0"/>
              <a:buChar char="•"/>
            </a:pPr>
            <a:r>
              <a:rPr lang="en-US" sz="2400" dirty="0">
                <a:solidFill>
                  <a:schemeClr val="bg1"/>
                </a:solidFill>
              </a:rPr>
              <a:t>What was the </a:t>
            </a:r>
            <a:r>
              <a:rPr lang="en-US" sz="2400" b="1" i="1" dirty="0">
                <a:solidFill>
                  <a:schemeClr val="bg1"/>
                </a:solidFill>
              </a:rPr>
              <a:t>IMPACT on you and the team</a:t>
            </a:r>
            <a:r>
              <a:rPr lang="en-US" sz="2400" dirty="0">
                <a:solidFill>
                  <a:schemeClr val="bg1"/>
                </a:solidFill>
              </a:rPr>
              <a:t>.</a:t>
            </a:r>
          </a:p>
          <a:p>
            <a:endParaRPr lang="en-US" dirty="0"/>
          </a:p>
        </p:txBody>
      </p:sp>
    </p:spTree>
    <p:extLst>
      <p:ext uri="{BB962C8B-B14F-4D97-AF65-F5344CB8AC3E}">
        <p14:creationId xmlns:p14="http://schemas.microsoft.com/office/powerpoint/2010/main" val="91396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567AA7-F41E-4EDA-BB7F-AF85579FEBE5}"/>
              </a:ext>
            </a:extLst>
          </p:cNvPr>
          <p:cNvSpPr/>
          <p:nvPr/>
        </p:nvSpPr>
        <p:spPr>
          <a:xfrm>
            <a:off x="152400" y="167642"/>
            <a:ext cx="8648700" cy="2092957"/>
          </a:xfrm>
          <a:prstGeom prst="rect">
            <a:avLst/>
          </a:prstGeom>
          <a:solidFill>
            <a:srgbClr val="25355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dirty="0">
                <a:solidFill>
                  <a:schemeClr val="bg1"/>
                </a:solidFill>
                <a:ea typeface="Arial"/>
                <a:cs typeface="Arial"/>
                <a:sym typeface="Arial"/>
              </a:rPr>
              <a:t>Values are the BASIS for keeping you GROUNDED on a path of being your BEST SELF.</a:t>
            </a:r>
          </a:p>
          <a:p>
            <a:pPr marL="285750" indent="-285750">
              <a:lnSpc>
                <a:spcPct val="150000"/>
              </a:lnSpc>
              <a:buFont typeface="Arial" panose="020B0604020202020204" pitchFamily="34" charset="0"/>
              <a:buChar char="•"/>
            </a:pPr>
            <a:r>
              <a:rPr lang="en-US" dirty="0">
                <a:solidFill>
                  <a:schemeClr val="bg1"/>
                </a:solidFill>
                <a:ea typeface="Arial"/>
                <a:cs typeface="Arial"/>
                <a:sym typeface="Arial"/>
              </a:rPr>
              <a:t>Values are your OPERATING PRINCIPLES - that form your belief system.</a:t>
            </a:r>
          </a:p>
        </p:txBody>
      </p:sp>
      <p:sp>
        <p:nvSpPr>
          <p:cNvPr id="7" name="TextBox 6">
            <a:extLst>
              <a:ext uri="{FF2B5EF4-FFF2-40B4-BE49-F238E27FC236}">
                <a16:creationId xmlns:a16="http://schemas.microsoft.com/office/drawing/2014/main" id="{CBDF15E8-ED4D-4C7A-8FFD-1588B61C64FF}"/>
              </a:ext>
            </a:extLst>
          </p:cNvPr>
          <p:cNvSpPr txBox="1"/>
          <p:nvPr/>
        </p:nvSpPr>
        <p:spPr>
          <a:xfrm>
            <a:off x="152400" y="172722"/>
            <a:ext cx="5791200" cy="58477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Why are Values Important? </a:t>
            </a:r>
          </a:p>
        </p:txBody>
      </p:sp>
      <p:sp>
        <p:nvSpPr>
          <p:cNvPr id="3" name="Rectangle 2">
            <a:extLst>
              <a:ext uri="{FF2B5EF4-FFF2-40B4-BE49-F238E27FC236}">
                <a16:creationId xmlns:a16="http://schemas.microsoft.com/office/drawing/2014/main" id="{36B6B224-452E-8CF8-483B-102F98E1D89A}"/>
              </a:ext>
            </a:extLst>
          </p:cNvPr>
          <p:cNvSpPr/>
          <p:nvPr/>
        </p:nvSpPr>
        <p:spPr>
          <a:xfrm>
            <a:off x="228600" y="4800599"/>
            <a:ext cx="8763000" cy="1803399"/>
          </a:xfrm>
          <a:prstGeom prst="rect">
            <a:avLst/>
          </a:prstGeom>
          <a:solidFill>
            <a:srgbClr val="25355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r>
              <a:rPr lang="en-US" dirty="0">
                <a:solidFill>
                  <a:schemeClr val="bg1"/>
                </a:solidFill>
                <a:ea typeface="Arial"/>
                <a:cs typeface="Arial"/>
                <a:sym typeface="Arial"/>
              </a:rPr>
              <a:t>Values are the FOUNDATION of who you are as a leader.  Getting CLARITY is an important first step.  </a:t>
            </a:r>
          </a:p>
          <a:p>
            <a:pPr marL="285750" indent="-285750">
              <a:lnSpc>
                <a:spcPct val="150000"/>
              </a:lnSpc>
              <a:buFont typeface="Arial" panose="020B0604020202020204" pitchFamily="34" charset="0"/>
              <a:buChar char="•"/>
            </a:pPr>
            <a:r>
              <a:rPr lang="en-US" dirty="0">
                <a:solidFill>
                  <a:schemeClr val="bg1"/>
                </a:solidFill>
                <a:ea typeface="Arial"/>
                <a:cs typeface="Arial"/>
              </a:rPr>
              <a:t>People around you know what they can expect from YOU and what you expect from THEM.</a:t>
            </a:r>
            <a:r>
              <a:rPr lang="en-US" dirty="0">
                <a:solidFill>
                  <a:srgbClr val="000000"/>
                </a:solidFill>
                <a:ea typeface="Arial"/>
                <a:cs typeface="Arial"/>
              </a:rPr>
              <a:t> </a:t>
            </a:r>
          </a:p>
          <a:p>
            <a:pPr algn="ctr"/>
            <a:endParaRPr lang="en-US" dirty="0"/>
          </a:p>
        </p:txBody>
      </p:sp>
    </p:spTree>
    <p:extLst>
      <p:ext uri="{BB962C8B-B14F-4D97-AF65-F5344CB8AC3E}">
        <p14:creationId xmlns:p14="http://schemas.microsoft.com/office/powerpoint/2010/main" val="108308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97"/>
        <p:cNvGrpSpPr/>
        <p:nvPr/>
      </p:nvGrpSpPr>
      <p:grpSpPr>
        <a:xfrm>
          <a:off x="0" y="0"/>
          <a:ext cx="0" cy="0"/>
          <a:chOff x="0" y="0"/>
          <a:chExt cx="0" cy="0"/>
        </a:xfrm>
      </p:grpSpPr>
      <p:sp>
        <p:nvSpPr>
          <p:cNvPr id="198" name="Google Shape;198;p9"/>
          <p:cNvSpPr txBox="1">
            <a:spLocks noGrp="1"/>
          </p:cNvSpPr>
          <p:nvPr>
            <p:ph type="ctrTitle"/>
          </p:nvPr>
        </p:nvSpPr>
        <p:spPr>
          <a:xfrm>
            <a:off x="381000" y="762000"/>
            <a:ext cx="4572000" cy="623248"/>
          </a:xfrm>
          <a:prstGeom prst="rect">
            <a:avLst/>
          </a:prstGeom>
        </p:spPr>
        <p:txBody>
          <a:bodyPr spcFirstLastPara="1" vert="horz" lIns="91440" tIns="45720" rIns="91440" bIns="45720" rtlCol="0" anchor="ctr" anchorCtr="0">
            <a:noAutofit/>
          </a:bodyPr>
          <a:lstStyle/>
          <a:p>
            <a:pPr marL="0" lvl="0" indent="0">
              <a:spcBef>
                <a:spcPct val="0"/>
              </a:spcBef>
              <a:spcAft>
                <a:spcPts val="0"/>
              </a:spcAft>
              <a:buClr>
                <a:schemeClr val="dk2"/>
              </a:buClr>
              <a:buSzPts val="4800"/>
            </a:pPr>
            <a:r>
              <a:rPr lang="en-US" b="1" i="0" u="none" kern="1200" dirty="0">
                <a:solidFill>
                  <a:srgbClr val="EBEBEB"/>
                </a:solidFill>
                <a:sym typeface="Calibri"/>
              </a:rPr>
              <a:t>Values in </a:t>
            </a:r>
            <a:br>
              <a:rPr lang="en-US" b="1" i="0" u="none" kern="1200" dirty="0">
                <a:solidFill>
                  <a:srgbClr val="EBEBEB"/>
                </a:solidFill>
                <a:sym typeface="Calibri"/>
              </a:rPr>
            </a:br>
            <a:r>
              <a:rPr lang="en-US" b="1" i="0" u="none" kern="1200" dirty="0">
                <a:solidFill>
                  <a:srgbClr val="EBEBEB"/>
                </a:solidFill>
                <a:sym typeface="Calibri"/>
              </a:rPr>
              <a:t>Conflict</a:t>
            </a:r>
            <a:endParaRPr lang="en-US" b="1" i="0" kern="1200" dirty="0">
              <a:solidFill>
                <a:srgbClr val="EBEBEB"/>
              </a:solidFill>
            </a:endParaRPr>
          </a:p>
        </p:txBody>
      </p:sp>
      <p:pic>
        <p:nvPicPr>
          <p:cNvPr id="6" name="Picture Placeholder 5">
            <a:extLst>
              <a:ext uri="{FF2B5EF4-FFF2-40B4-BE49-F238E27FC236}">
                <a16:creationId xmlns:a16="http://schemas.microsoft.com/office/drawing/2014/main" id="{54C36342-B49D-47C5-AD95-97AAAA08BAA0}"/>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17" r="15517"/>
          <a:stretch>
            <a:fillRect/>
          </a:stretch>
        </p:blipFill>
        <p:spPr/>
      </p:pic>
      <p:sp>
        <p:nvSpPr>
          <p:cNvPr id="199" name="Google Shape;199;p9"/>
          <p:cNvSpPr txBox="1">
            <a:spLocks noGrp="1"/>
          </p:cNvSpPr>
          <p:nvPr>
            <p:ph type="body" idx="4294967295"/>
          </p:nvPr>
        </p:nvSpPr>
        <p:spPr>
          <a:xfrm>
            <a:off x="457200" y="2209800"/>
            <a:ext cx="4268788" cy="3616325"/>
          </a:xfrm>
          <a:prstGeom prst="rect">
            <a:avLst/>
          </a:prstGeom>
        </p:spPr>
        <p:txBody>
          <a:bodyPr spcFirstLastPara="1" vert="horz" lIns="91440" tIns="45720" rIns="91440" bIns="45720" rtlCol="0" anchor="ctr" anchorCtr="0">
            <a:noAutofit/>
          </a:bodyPr>
          <a:lstStyle/>
          <a:p>
            <a:pPr>
              <a:spcBef>
                <a:spcPts val="1000"/>
              </a:spcBef>
              <a:spcAft>
                <a:spcPts val="600"/>
              </a:spcAft>
              <a:buSzPct val="80000"/>
            </a:pPr>
            <a:r>
              <a:rPr lang="en-US" sz="2800" u="none" dirty="0">
                <a:solidFill>
                  <a:srgbClr val="FFFFFF"/>
                </a:solidFill>
                <a:sym typeface="Arial"/>
              </a:rPr>
              <a:t>Think about a time when you were “triggered”</a:t>
            </a:r>
          </a:p>
          <a:p>
            <a:pPr>
              <a:spcBef>
                <a:spcPts val="1000"/>
              </a:spcBef>
              <a:spcAft>
                <a:spcPts val="600"/>
              </a:spcAft>
              <a:buSzPct val="80000"/>
            </a:pPr>
            <a:r>
              <a:rPr lang="en-US" sz="2800" dirty="0">
                <a:solidFill>
                  <a:srgbClr val="FFFFFF"/>
                </a:solidFill>
                <a:sym typeface="Arial"/>
              </a:rPr>
              <a:t>Better self-awareness  promotes better self-management</a:t>
            </a:r>
          </a:p>
          <a:p>
            <a:pPr>
              <a:spcBef>
                <a:spcPts val="1000"/>
              </a:spcBef>
              <a:spcAft>
                <a:spcPts val="600"/>
              </a:spcAft>
              <a:buSzPct val="80000"/>
            </a:pPr>
            <a:r>
              <a:rPr lang="en-US" sz="2800" dirty="0">
                <a:solidFill>
                  <a:srgbClr val="FFFFFF"/>
                </a:solidFill>
                <a:sym typeface="Arial"/>
              </a:rPr>
              <a:t> Examples of values in conflict</a:t>
            </a:r>
          </a:p>
        </p:txBody>
      </p:sp>
    </p:spTree>
    <p:extLst>
      <p:ext uri="{BB962C8B-B14F-4D97-AF65-F5344CB8AC3E}">
        <p14:creationId xmlns:p14="http://schemas.microsoft.com/office/powerpoint/2010/main" val="27839700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567AA7-F41E-4EDA-BB7F-AF85579FEBE5}"/>
              </a:ext>
            </a:extLst>
          </p:cNvPr>
          <p:cNvSpPr/>
          <p:nvPr/>
        </p:nvSpPr>
        <p:spPr>
          <a:xfrm>
            <a:off x="0" y="0"/>
            <a:ext cx="4800600" cy="6858000"/>
          </a:xfrm>
          <a:prstGeom prst="rect">
            <a:avLst/>
          </a:prstGeom>
          <a:solidFill>
            <a:srgbClr val="25355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50000"/>
              </a:lnSpc>
              <a:buFont typeface="Arial" panose="020B0604020202020204" pitchFamily="34" charset="0"/>
              <a:buChar char="•"/>
            </a:pPr>
            <a:endParaRPr lang="en-US" dirty="0">
              <a:solidFill>
                <a:srgbClr val="253551"/>
              </a:solidFill>
              <a:ea typeface="Arial"/>
              <a:cs typeface="Arial"/>
              <a:sym typeface="Arial"/>
            </a:endParaRPr>
          </a:p>
          <a:p>
            <a:pPr marL="285750" indent="-285750">
              <a:lnSpc>
                <a:spcPct val="150000"/>
              </a:lnSpc>
              <a:buFont typeface="Arial" panose="020B0604020202020204" pitchFamily="34" charset="0"/>
              <a:buChar char="•"/>
            </a:pPr>
            <a:endParaRPr lang="en-US" dirty="0">
              <a:solidFill>
                <a:schemeClr val="bg1"/>
              </a:solidFill>
              <a:ea typeface="Arial"/>
              <a:cs typeface="Arial"/>
              <a:sym typeface="Arial"/>
            </a:endParaRPr>
          </a:p>
          <a:p>
            <a:pPr marL="285750" indent="-285750">
              <a:lnSpc>
                <a:spcPct val="150000"/>
              </a:lnSpc>
              <a:buFont typeface="Arial" panose="020B0604020202020204" pitchFamily="34" charset="0"/>
              <a:buChar char="•"/>
            </a:pPr>
            <a:r>
              <a:rPr lang="en-US" sz="2000" dirty="0">
                <a:solidFill>
                  <a:schemeClr val="bg1"/>
                </a:solidFill>
                <a:ea typeface="Arial"/>
                <a:cs typeface="Arial"/>
                <a:sym typeface="Arial"/>
              </a:rPr>
              <a:t>Clearly articulating your values helps others know what to expect.</a:t>
            </a:r>
          </a:p>
          <a:p>
            <a:pPr marL="285750" indent="-285750">
              <a:lnSpc>
                <a:spcPct val="150000"/>
              </a:lnSpc>
              <a:buFont typeface="Arial" panose="020B0604020202020204" pitchFamily="34" charset="0"/>
              <a:buChar char="•"/>
            </a:pPr>
            <a:r>
              <a:rPr lang="en-US" sz="2000" dirty="0">
                <a:solidFill>
                  <a:schemeClr val="bg1"/>
                </a:solidFill>
                <a:ea typeface="Arial"/>
                <a:cs typeface="Arial"/>
                <a:sym typeface="Arial"/>
              </a:rPr>
              <a:t>Provides basis for conversation when conflict arises.</a:t>
            </a:r>
          </a:p>
          <a:p>
            <a:pPr marL="285750" indent="-285750">
              <a:lnSpc>
                <a:spcPct val="150000"/>
              </a:lnSpc>
              <a:buFont typeface="Arial" panose="020B0604020202020204" pitchFamily="34" charset="0"/>
              <a:buChar char="•"/>
            </a:pPr>
            <a:r>
              <a:rPr lang="en-US" sz="2000" dirty="0">
                <a:solidFill>
                  <a:schemeClr val="bg1"/>
                </a:solidFill>
                <a:ea typeface="Arial"/>
                <a:cs typeface="Arial"/>
                <a:sym typeface="Arial"/>
              </a:rPr>
              <a:t>Brings awareness to what matters most.</a:t>
            </a:r>
          </a:p>
          <a:p>
            <a:pPr algn="ctr"/>
            <a:endParaRPr lang="en-US" dirty="0"/>
          </a:p>
        </p:txBody>
      </p:sp>
      <p:sp>
        <p:nvSpPr>
          <p:cNvPr id="7" name="TextBox 6">
            <a:extLst>
              <a:ext uri="{FF2B5EF4-FFF2-40B4-BE49-F238E27FC236}">
                <a16:creationId xmlns:a16="http://schemas.microsoft.com/office/drawing/2014/main" id="{CBDF15E8-ED4D-4C7A-8FFD-1588B61C64FF}"/>
              </a:ext>
            </a:extLst>
          </p:cNvPr>
          <p:cNvSpPr txBox="1"/>
          <p:nvPr/>
        </p:nvSpPr>
        <p:spPr>
          <a:xfrm>
            <a:off x="228600" y="533400"/>
            <a:ext cx="3886200" cy="1508105"/>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Crafting your Leadership Beliefs – </a:t>
            </a:r>
            <a:r>
              <a:rPr lang="en-US" sz="2800" b="1" dirty="0">
                <a:solidFill>
                  <a:schemeClr val="bg1"/>
                </a:solidFill>
                <a:latin typeface="Times New Roman" panose="02020603050405020304" pitchFamily="18" charset="0"/>
                <a:cs typeface="Times New Roman" panose="02020603050405020304" pitchFamily="18" charset="0"/>
              </a:rPr>
              <a:t>aka Value Statements</a:t>
            </a:r>
            <a:endParaRPr lang="en-US" sz="3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1766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Jane’s Value Statement</a:t>
            </a:r>
          </a:p>
        </p:txBody>
      </p:sp>
      <p:sp>
        <p:nvSpPr>
          <p:cNvPr id="5" name="TextBox 4"/>
          <p:cNvSpPr txBox="1"/>
          <p:nvPr/>
        </p:nvSpPr>
        <p:spPr>
          <a:xfrm>
            <a:off x="609600" y="1905000"/>
            <a:ext cx="7924800" cy="3995709"/>
          </a:xfrm>
          <a:prstGeom prst="rect">
            <a:avLst/>
          </a:prstGeom>
          <a:noFill/>
        </p:spPr>
        <p:txBody>
          <a:bodyPr wrap="square" rtlCol="0">
            <a:spAutoFit/>
          </a:bodyPr>
          <a:lstStyle/>
          <a:p>
            <a:pPr>
              <a:lnSpc>
                <a:spcPct val="115000"/>
              </a:lnSpc>
              <a:spcAft>
                <a:spcPts val="1000"/>
              </a:spcAft>
            </a:pPr>
            <a:r>
              <a:rPr lang="en-US" sz="2000" dirty="0">
                <a:ea typeface="Calibri" panose="020F0502020204030204" pitchFamily="34" charset="0"/>
                <a:cs typeface="Times New Roman" panose="02020603050405020304" pitchFamily="18" charset="0"/>
              </a:rPr>
              <a:t>Three of my core values are Teamwork, Fairness, and Accountability.  </a:t>
            </a:r>
          </a:p>
          <a:p>
            <a:pPr>
              <a:lnSpc>
                <a:spcPct val="115000"/>
              </a:lnSpc>
              <a:spcAft>
                <a:spcPts val="1000"/>
              </a:spcAft>
            </a:pPr>
            <a:r>
              <a:rPr lang="en-US" sz="2000" dirty="0">
                <a:ea typeface="Calibri" panose="020F0502020204030204" pitchFamily="34" charset="0"/>
                <a:cs typeface="Times New Roman" panose="02020603050405020304" pitchFamily="18" charset="0"/>
              </a:rPr>
              <a:t>How this shows up for me  is that I have a strong preference to work in a collaborative team environment, where everyone is treated equally, listened to, and contributes to the team goals.  If I tell you I’ll do something – I’ll do it, or let you know in advance and whenever possible have an alternative solution. </a:t>
            </a:r>
          </a:p>
          <a:p>
            <a:pPr>
              <a:lnSpc>
                <a:spcPct val="115000"/>
              </a:lnSpc>
              <a:spcAft>
                <a:spcPts val="1000"/>
              </a:spcAft>
            </a:pPr>
            <a:r>
              <a:rPr lang="en-US" sz="2000" dirty="0">
                <a:ea typeface="Calibri" panose="020F0502020204030204" pitchFamily="34" charset="0"/>
                <a:cs typeface="Times New Roman" panose="02020603050405020304" pitchFamily="18" charset="0"/>
              </a:rPr>
              <a:t> I find it very stressful when team members don’t honor commitments or communicate conflicts.  </a:t>
            </a:r>
          </a:p>
          <a:p>
            <a:pPr>
              <a:lnSpc>
                <a:spcPct val="115000"/>
              </a:lnSpc>
              <a:spcAft>
                <a:spcPts val="1000"/>
              </a:spcAft>
            </a:pPr>
            <a:r>
              <a:rPr lang="en-US" sz="2000" dirty="0">
                <a:ea typeface="Calibri" panose="020F0502020204030204" pitchFamily="34" charset="0"/>
                <a:cs typeface="Times New Roman" panose="02020603050405020304" pitchFamily="18" charset="0"/>
              </a:rPr>
              <a:t>I am my best self in an environment that honors loyalty, accountability and has fun together.  </a:t>
            </a:r>
            <a:endParaRPr lang="en-US" sz="2000" dirty="0"/>
          </a:p>
        </p:txBody>
      </p:sp>
    </p:spTree>
    <p:extLst>
      <p:ext uri="{BB962C8B-B14F-4D97-AF65-F5344CB8AC3E}">
        <p14:creationId xmlns:p14="http://schemas.microsoft.com/office/powerpoint/2010/main" val="1150477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subTitle" idx="4294967295"/>
          </p:nvPr>
        </p:nvSpPr>
        <p:spPr>
          <a:xfrm>
            <a:off x="685800" y="3886200"/>
            <a:ext cx="7772400" cy="249299"/>
          </a:xfrm>
        </p:spPr>
        <p:txBody>
          <a:bodyPr>
            <a:normAutofit fontScale="32500" lnSpcReduction="20000"/>
          </a:bodyPr>
          <a:lstStyle/>
          <a:p>
            <a:pPr lvl="0">
              <a:buFont typeface="+mj-lt"/>
              <a:buAutoNum type="arabicPeriod"/>
            </a:pPr>
            <a:endParaRPr lang="en-US" dirty="0">
              <a:solidFill>
                <a:srgbClr val="FF0000"/>
              </a:solidFill>
            </a:endParaRPr>
          </a:p>
          <a:p>
            <a:pPr>
              <a:buFont typeface="+mj-lt"/>
              <a:buAutoNum type="arabicPeriod"/>
            </a:pPr>
            <a:endParaRPr lang="en-US" dirty="0">
              <a:solidFill>
                <a:srgbClr val="00B050"/>
              </a:solidFill>
            </a:endParaRPr>
          </a:p>
          <a:p>
            <a:pPr>
              <a:buFont typeface="+mj-lt"/>
              <a:buAutoNum type="arabicPeriod"/>
            </a:pPr>
            <a:endParaRPr lang="en-US" dirty="0">
              <a:solidFill>
                <a:srgbClr val="00B050"/>
              </a:solidFill>
            </a:endParaRPr>
          </a:p>
          <a:p>
            <a:pPr>
              <a:buFont typeface="+mj-lt"/>
              <a:buAutoNum type="arabicPeriod"/>
            </a:pPr>
            <a:endParaRPr lang="en-US" i="1" dirty="0">
              <a:solidFill>
                <a:srgbClr val="0070C0"/>
              </a:solidFill>
            </a:endParaRPr>
          </a:p>
        </p:txBody>
      </p:sp>
      <p:sp>
        <p:nvSpPr>
          <p:cNvPr id="2" name="Title 1"/>
          <p:cNvSpPr>
            <a:spLocks noGrp="1"/>
          </p:cNvSpPr>
          <p:nvPr>
            <p:ph type="ctrTitle"/>
          </p:nvPr>
        </p:nvSpPr>
        <p:spPr>
          <a:xfrm>
            <a:off x="304800" y="228600"/>
            <a:ext cx="7772400" cy="623248"/>
          </a:xfrm>
        </p:spPr>
        <p:txBody>
          <a:bodyPr/>
          <a:lstStyle/>
          <a:p>
            <a:r>
              <a:rPr lang="en-US" dirty="0"/>
              <a:t>Components of Values Statement</a:t>
            </a:r>
          </a:p>
        </p:txBody>
      </p:sp>
      <p:graphicFrame>
        <p:nvGraphicFramePr>
          <p:cNvPr id="4" name="Table 3">
            <a:extLst>
              <a:ext uri="{FF2B5EF4-FFF2-40B4-BE49-F238E27FC236}">
                <a16:creationId xmlns:a16="http://schemas.microsoft.com/office/drawing/2014/main" id="{B08A48C5-3806-44FD-958A-149E17ED3720}"/>
              </a:ext>
            </a:extLst>
          </p:cNvPr>
          <p:cNvGraphicFramePr>
            <a:graphicFrameLocks noGrp="1"/>
          </p:cNvGraphicFramePr>
          <p:nvPr/>
        </p:nvGraphicFramePr>
        <p:xfrm>
          <a:off x="495300" y="1981200"/>
          <a:ext cx="8153400" cy="4511040"/>
        </p:xfrm>
        <a:graphic>
          <a:graphicData uri="http://schemas.openxmlformats.org/drawingml/2006/table">
            <a:tbl>
              <a:tblPr firstRow="1" bandRow="1">
                <a:tableStyleId>{5940675A-B579-460E-94D1-54222C63F5DA}</a:tableStyleId>
              </a:tblPr>
              <a:tblGrid>
                <a:gridCol w="800100">
                  <a:extLst>
                    <a:ext uri="{9D8B030D-6E8A-4147-A177-3AD203B41FA5}">
                      <a16:colId xmlns:a16="http://schemas.microsoft.com/office/drawing/2014/main" val="425421429"/>
                    </a:ext>
                  </a:extLst>
                </a:gridCol>
                <a:gridCol w="2971800">
                  <a:extLst>
                    <a:ext uri="{9D8B030D-6E8A-4147-A177-3AD203B41FA5}">
                      <a16:colId xmlns:a16="http://schemas.microsoft.com/office/drawing/2014/main" val="3329610494"/>
                    </a:ext>
                  </a:extLst>
                </a:gridCol>
                <a:gridCol w="4381500">
                  <a:extLst>
                    <a:ext uri="{9D8B030D-6E8A-4147-A177-3AD203B41FA5}">
                      <a16:colId xmlns:a16="http://schemas.microsoft.com/office/drawing/2014/main" val="311300066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txBody>
                  <a:tcPr/>
                </a:tc>
                <a:tc>
                  <a:txBody>
                    <a:bodyPr/>
                    <a:lstStyle/>
                    <a:p>
                      <a:endParaRPr lang="en-US" sz="1700" i="0" dirty="0">
                        <a:solidFill>
                          <a:schemeClr val="tx1"/>
                        </a:solidFill>
                        <a:latin typeface="+mn-lt"/>
                      </a:endParaRPr>
                    </a:p>
                    <a:p>
                      <a:endParaRPr lang="en-US" sz="1700" i="0" dirty="0">
                        <a:solidFill>
                          <a:schemeClr val="tx1"/>
                        </a:solidFill>
                        <a:latin typeface="+mn-lt"/>
                      </a:endParaRPr>
                    </a:p>
                    <a:p>
                      <a:endParaRPr lang="en-US" sz="1700" i="0" dirty="0">
                        <a:solidFill>
                          <a:schemeClr val="tx1"/>
                        </a:solidFill>
                        <a:latin typeface="+mn-lt"/>
                      </a:endParaRPr>
                    </a:p>
                  </a:txBody>
                  <a:tcPr/>
                </a:tc>
                <a:extLst>
                  <a:ext uri="{0D108BD9-81ED-4DB2-BD59-A6C34878D82A}">
                    <a16:rowId xmlns:a16="http://schemas.microsoft.com/office/drawing/2014/main" val="3753189425"/>
                  </a:ext>
                </a:extLst>
              </a:tr>
              <a:tr h="370840">
                <a:tc>
                  <a:txBody>
                    <a:bodyPr/>
                    <a:lstStyle/>
                    <a:p>
                      <a:endParaRPr lang="en-US" i="0" dirty="0">
                        <a:solidFill>
                          <a:schemeClr val="tx1"/>
                        </a:solidFill>
                        <a:latin typeface="+mn-lt"/>
                      </a:endParaRPr>
                    </a:p>
                  </a:txBody>
                  <a:tcPr/>
                </a:tc>
                <a:tc>
                  <a:txBody>
                    <a:bodyPr/>
                    <a:lstStyle/>
                    <a:p>
                      <a:endParaRPr lang="en-US" sz="1700"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31694805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40723816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00" i="0" dirty="0">
                        <a:solidFill>
                          <a:schemeClr val="tx1"/>
                        </a:solidFill>
                        <a:latin typeface="+mn-lt"/>
                      </a:endParaRPr>
                    </a:p>
                  </a:txBody>
                  <a:tcPr/>
                </a:tc>
                <a:extLst>
                  <a:ext uri="{0D108BD9-81ED-4DB2-BD59-A6C34878D82A}">
                    <a16:rowId xmlns:a16="http://schemas.microsoft.com/office/drawing/2014/main" val="1806782423"/>
                  </a:ext>
                </a:extLst>
              </a:tr>
            </a:tbl>
          </a:graphicData>
        </a:graphic>
      </p:graphicFrame>
      <p:sp>
        <p:nvSpPr>
          <p:cNvPr id="5" name="Oval 4">
            <a:extLst>
              <a:ext uri="{FF2B5EF4-FFF2-40B4-BE49-F238E27FC236}">
                <a16:creationId xmlns:a16="http://schemas.microsoft.com/office/drawing/2014/main" id="{79966E4C-E41A-4D73-8104-2F0FD8D31C4F}"/>
              </a:ext>
            </a:extLst>
          </p:cNvPr>
          <p:cNvSpPr/>
          <p:nvPr/>
        </p:nvSpPr>
        <p:spPr>
          <a:xfrm>
            <a:off x="609600" y="21336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6" name="Oval 5">
            <a:extLst>
              <a:ext uri="{FF2B5EF4-FFF2-40B4-BE49-F238E27FC236}">
                <a16:creationId xmlns:a16="http://schemas.microsoft.com/office/drawing/2014/main" id="{B05A70FE-ADB8-4A63-A2CE-18B93120077E}"/>
              </a:ext>
            </a:extLst>
          </p:cNvPr>
          <p:cNvSpPr/>
          <p:nvPr/>
        </p:nvSpPr>
        <p:spPr>
          <a:xfrm>
            <a:off x="609600" y="35814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7" name="Oval 6">
            <a:extLst>
              <a:ext uri="{FF2B5EF4-FFF2-40B4-BE49-F238E27FC236}">
                <a16:creationId xmlns:a16="http://schemas.microsoft.com/office/drawing/2014/main" id="{E6D2A0E7-0FA9-4482-BD5B-3C464BC1DB53}"/>
              </a:ext>
            </a:extLst>
          </p:cNvPr>
          <p:cNvSpPr/>
          <p:nvPr/>
        </p:nvSpPr>
        <p:spPr>
          <a:xfrm>
            <a:off x="609600" y="48768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8" name="Oval 7">
            <a:extLst>
              <a:ext uri="{FF2B5EF4-FFF2-40B4-BE49-F238E27FC236}">
                <a16:creationId xmlns:a16="http://schemas.microsoft.com/office/drawing/2014/main" id="{2FB626E0-4D75-4522-ADD6-AC34E04782C6}"/>
              </a:ext>
            </a:extLst>
          </p:cNvPr>
          <p:cNvSpPr/>
          <p:nvPr/>
        </p:nvSpPr>
        <p:spPr>
          <a:xfrm>
            <a:off x="609600" y="57912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9" name="TextBox 8">
            <a:extLst>
              <a:ext uri="{FF2B5EF4-FFF2-40B4-BE49-F238E27FC236}">
                <a16:creationId xmlns:a16="http://schemas.microsoft.com/office/drawing/2014/main" id="{5242A3D3-39ED-4F68-83DD-72A90A81DB2E}"/>
              </a:ext>
            </a:extLst>
          </p:cNvPr>
          <p:cNvSpPr txBox="1"/>
          <p:nvPr/>
        </p:nvSpPr>
        <p:spPr>
          <a:xfrm>
            <a:off x="1295400" y="1981200"/>
            <a:ext cx="2971800" cy="830997"/>
          </a:xfrm>
          <a:prstGeom prst="rect">
            <a:avLst/>
          </a:prstGeom>
          <a:noFill/>
        </p:spPr>
        <p:txBody>
          <a:bodyPr wrap="square" rtlCol="0">
            <a:spAutoFit/>
          </a:bodyPr>
          <a:lstStyle/>
          <a:p>
            <a:r>
              <a:rPr lang="en-US" sz="1600" dirty="0"/>
              <a:t>State your values (Can be one or more depending on context/purpose).</a:t>
            </a:r>
          </a:p>
        </p:txBody>
      </p:sp>
      <p:sp>
        <p:nvSpPr>
          <p:cNvPr id="10" name="TextBox 9">
            <a:extLst>
              <a:ext uri="{FF2B5EF4-FFF2-40B4-BE49-F238E27FC236}">
                <a16:creationId xmlns:a16="http://schemas.microsoft.com/office/drawing/2014/main" id="{08EE38F0-741B-4706-BEFF-4832F474CBA8}"/>
              </a:ext>
            </a:extLst>
          </p:cNvPr>
          <p:cNvSpPr txBox="1"/>
          <p:nvPr/>
        </p:nvSpPr>
        <p:spPr>
          <a:xfrm>
            <a:off x="4343400" y="1981200"/>
            <a:ext cx="4191000" cy="861774"/>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Three of my core values are Teamwork, Fairness, and Accountability.  </a:t>
            </a:r>
          </a:p>
          <a:p>
            <a:endParaRPr lang="en-US" dirty="0"/>
          </a:p>
        </p:txBody>
      </p:sp>
      <p:sp>
        <p:nvSpPr>
          <p:cNvPr id="11" name="TextBox 10">
            <a:extLst>
              <a:ext uri="{FF2B5EF4-FFF2-40B4-BE49-F238E27FC236}">
                <a16:creationId xmlns:a16="http://schemas.microsoft.com/office/drawing/2014/main" id="{6B69BC7A-0AD2-41A7-9230-A845F4624EA0}"/>
              </a:ext>
            </a:extLst>
          </p:cNvPr>
          <p:cNvSpPr txBox="1"/>
          <p:nvPr/>
        </p:nvSpPr>
        <p:spPr>
          <a:xfrm>
            <a:off x="1295400" y="2899827"/>
            <a:ext cx="2971800" cy="1138773"/>
          </a:xfrm>
          <a:prstGeom prst="rect">
            <a:avLst/>
          </a:prstGeom>
          <a:noFill/>
        </p:spPr>
        <p:txBody>
          <a:bodyPr wrap="square" rtlCol="0">
            <a:spAutoFit/>
          </a:bodyPr>
          <a:lstStyle/>
          <a:p>
            <a:r>
              <a:rPr lang="en-US" sz="1600" dirty="0"/>
              <a:t>Share how those values directly relate to what others can expect from you</a:t>
            </a:r>
            <a:r>
              <a:rPr lang="en-US" dirty="0"/>
              <a:t>.</a:t>
            </a:r>
          </a:p>
          <a:p>
            <a:endParaRPr lang="en-US" dirty="0"/>
          </a:p>
        </p:txBody>
      </p:sp>
      <p:sp>
        <p:nvSpPr>
          <p:cNvPr id="12" name="TextBox 11">
            <a:extLst>
              <a:ext uri="{FF2B5EF4-FFF2-40B4-BE49-F238E27FC236}">
                <a16:creationId xmlns:a16="http://schemas.microsoft.com/office/drawing/2014/main" id="{1866DA7A-5B49-4428-910B-1C483E1BDC5F}"/>
              </a:ext>
            </a:extLst>
          </p:cNvPr>
          <p:cNvSpPr txBox="1"/>
          <p:nvPr/>
        </p:nvSpPr>
        <p:spPr>
          <a:xfrm>
            <a:off x="4267201" y="2895600"/>
            <a:ext cx="4343399" cy="1815882"/>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How this shows up for me  is that I have a strong preference to work in a collaborative team environment, where everyone is treated equally, listened to, and contributes to the team goals.  If I tell you I’ll do something – I’ll do it, or let you know in advance and whenever possible have an alternative solution.  </a:t>
            </a:r>
          </a:p>
        </p:txBody>
      </p:sp>
      <p:sp>
        <p:nvSpPr>
          <p:cNvPr id="13" name="TextBox 12">
            <a:extLst>
              <a:ext uri="{FF2B5EF4-FFF2-40B4-BE49-F238E27FC236}">
                <a16:creationId xmlns:a16="http://schemas.microsoft.com/office/drawing/2014/main" id="{A02C2055-D3AB-49BA-B9C3-B4B8F273CD40}"/>
              </a:ext>
            </a:extLst>
          </p:cNvPr>
          <p:cNvSpPr txBox="1"/>
          <p:nvPr/>
        </p:nvSpPr>
        <p:spPr>
          <a:xfrm>
            <a:off x="1295401" y="4724400"/>
            <a:ext cx="2971800" cy="861774"/>
          </a:xfrm>
          <a:prstGeom prst="rect">
            <a:avLst/>
          </a:prstGeom>
          <a:noFill/>
        </p:spPr>
        <p:txBody>
          <a:bodyPr wrap="square" rtlCol="0">
            <a:spAutoFit/>
          </a:bodyPr>
          <a:lstStyle/>
          <a:p>
            <a:r>
              <a:rPr lang="en-US" sz="1600" dirty="0"/>
              <a:t>Share what you will expect from others – through your values.</a:t>
            </a:r>
          </a:p>
          <a:p>
            <a:endParaRPr lang="en-US" dirty="0"/>
          </a:p>
        </p:txBody>
      </p:sp>
      <p:sp>
        <p:nvSpPr>
          <p:cNvPr id="14" name="TextBox 13">
            <a:extLst>
              <a:ext uri="{FF2B5EF4-FFF2-40B4-BE49-F238E27FC236}">
                <a16:creationId xmlns:a16="http://schemas.microsoft.com/office/drawing/2014/main" id="{7191F991-BB6C-4978-AA82-838977574D6B}"/>
              </a:ext>
            </a:extLst>
          </p:cNvPr>
          <p:cNvSpPr txBox="1"/>
          <p:nvPr/>
        </p:nvSpPr>
        <p:spPr>
          <a:xfrm>
            <a:off x="4267201" y="4724400"/>
            <a:ext cx="4343400" cy="861774"/>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I find it very stressful when team members don’t honor commitments or communicate conflicts.  </a:t>
            </a:r>
          </a:p>
          <a:p>
            <a:endParaRPr lang="en-US" dirty="0"/>
          </a:p>
        </p:txBody>
      </p:sp>
      <p:sp>
        <p:nvSpPr>
          <p:cNvPr id="15" name="TextBox 14">
            <a:extLst>
              <a:ext uri="{FF2B5EF4-FFF2-40B4-BE49-F238E27FC236}">
                <a16:creationId xmlns:a16="http://schemas.microsoft.com/office/drawing/2014/main" id="{45E37EE9-7F03-4595-B649-83A88B1AEA75}"/>
              </a:ext>
            </a:extLst>
          </p:cNvPr>
          <p:cNvSpPr txBox="1"/>
          <p:nvPr/>
        </p:nvSpPr>
        <p:spPr>
          <a:xfrm>
            <a:off x="1295400" y="5638800"/>
            <a:ext cx="2971800" cy="830997"/>
          </a:xfrm>
          <a:prstGeom prst="rect">
            <a:avLst/>
          </a:prstGeom>
          <a:noFill/>
        </p:spPr>
        <p:txBody>
          <a:bodyPr wrap="square" rtlCol="0">
            <a:spAutoFit/>
          </a:bodyPr>
          <a:lstStyle/>
          <a:p>
            <a:r>
              <a:rPr lang="en-US" sz="1600" dirty="0"/>
              <a:t>Let others know what environment contributes to/brings out your “Best self”.</a:t>
            </a:r>
          </a:p>
        </p:txBody>
      </p:sp>
      <p:sp>
        <p:nvSpPr>
          <p:cNvPr id="16" name="TextBox 15">
            <a:extLst>
              <a:ext uri="{FF2B5EF4-FFF2-40B4-BE49-F238E27FC236}">
                <a16:creationId xmlns:a16="http://schemas.microsoft.com/office/drawing/2014/main" id="{69EA8FE9-B957-456A-8BAE-B9147AFB8BE1}"/>
              </a:ext>
            </a:extLst>
          </p:cNvPr>
          <p:cNvSpPr txBox="1"/>
          <p:nvPr/>
        </p:nvSpPr>
        <p:spPr>
          <a:xfrm>
            <a:off x="4267201" y="5638800"/>
            <a:ext cx="4343400" cy="861774"/>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I am my best self in an environment that honors loyalty, accountability and has fun together.  </a:t>
            </a:r>
            <a:endParaRPr lang="en-US" sz="1600" dirty="0"/>
          </a:p>
          <a:p>
            <a:endParaRPr lang="en-US" dirty="0"/>
          </a:p>
        </p:txBody>
      </p:sp>
    </p:spTree>
    <p:extLst>
      <p:ext uri="{BB962C8B-B14F-4D97-AF65-F5344CB8AC3E}">
        <p14:creationId xmlns:p14="http://schemas.microsoft.com/office/powerpoint/2010/main" val="125480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304800"/>
            <a:ext cx="7924800" cy="623248"/>
          </a:xfrm>
        </p:spPr>
        <p:txBody>
          <a:bodyPr/>
          <a:lstStyle/>
          <a:p>
            <a:r>
              <a:rPr lang="en-US" dirty="0"/>
              <a:t>Dave’s Value Statement </a:t>
            </a:r>
            <a:r>
              <a:rPr lang="en-US" sz="4000" dirty="0"/>
              <a:t>(UBUNTU)</a:t>
            </a:r>
            <a:endParaRPr lang="en-US" dirty="0"/>
          </a:p>
        </p:txBody>
      </p:sp>
      <p:sp>
        <p:nvSpPr>
          <p:cNvPr id="5" name="TextBox 4"/>
          <p:cNvSpPr txBox="1"/>
          <p:nvPr/>
        </p:nvSpPr>
        <p:spPr>
          <a:xfrm>
            <a:off x="990600" y="2286000"/>
            <a:ext cx="7924800" cy="4090607"/>
          </a:xfrm>
          <a:prstGeom prst="rect">
            <a:avLst/>
          </a:prstGeom>
          <a:noFill/>
        </p:spPr>
        <p:txBody>
          <a:bodyPr wrap="square" rtlCol="0">
            <a:spAutoFit/>
          </a:bodyPr>
          <a:lstStyle/>
          <a:p>
            <a:pPr>
              <a:lnSpc>
                <a:spcPct val="115000"/>
              </a:lnSpc>
              <a:spcAft>
                <a:spcPts val="1000"/>
              </a:spcAft>
            </a:pPr>
            <a:r>
              <a:rPr lang="en-US" dirty="0">
                <a:ea typeface="Calibri" panose="020F0502020204030204" pitchFamily="34" charset="0"/>
                <a:cs typeface="Times New Roman" panose="02020603050405020304" pitchFamily="18" charset="0"/>
              </a:rPr>
              <a:t>Four of my core values are Respect, Curiosity, Compassion, &amp; Courage – in Service to Others</a:t>
            </a:r>
          </a:p>
          <a:p>
            <a:pPr>
              <a:lnSpc>
                <a:spcPct val="115000"/>
              </a:lnSpc>
              <a:spcAft>
                <a:spcPts val="1000"/>
              </a:spcAft>
            </a:pPr>
            <a:r>
              <a:rPr lang="en-US" dirty="0">
                <a:ea typeface="Calibri" panose="020F0502020204030204" pitchFamily="34" charset="0"/>
                <a:cs typeface="Times New Roman" panose="02020603050405020304" pitchFamily="18" charset="0"/>
              </a:rPr>
              <a:t>How this shows up for me  is that I have a strong preference for environments in which each person feels valued for the insights and diverse perspectives they bring. When people feel seen, heard and trusted, they tend to flow with ease into collaborative and creative spaces. </a:t>
            </a:r>
          </a:p>
          <a:p>
            <a:pPr>
              <a:lnSpc>
                <a:spcPct val="115000"/>
              </a:lnSpc>
              <a:spcAft>
                <a:spcPts val="1000"/>
              </a:spcAft>
            </a:pPr>
            <a:r>
              <a:rPr lang="en-US" dirty="0">
                <a:ea typeface="Calibri" panose="020F0502020204030204" pitchFamily="34" charset="0"/>
                <a:cs typeface="Times New Roman" panose="02020603050405020304" pitchFamily="18" charset="0"/>
              </a:rPr>
              <a:t>I find it very stressful when any of these features are missing – for example, in hierarchical contexts or when team members are prescriptive and directive.  </a:t>
            </a:r>
          </a:p>
          <a:p>
            <a:pPr>
              <a:lnSpc>
                <a:spcPct val="115000"/>
              </a:lnSpc>
              <a:spcAft>
                <a:spcPts val="1000"/>
              </a:spcAft>
            </a:pPr>
            <a:endParaRPr lang="en-US" dirty="0">
              <a:ea typeface="Calibri" panose="020F0502020204030204" pitchFamily="34" charset="0"/>
              <a:cs typeface="Times New Roman" panose="02020603050405020304" pitchFamily="18" charset="0"/>
            </a:endParaRPr>
          </a:p>
          <a:p>
            <a:pPr>
              <a:lnSpc>
                <a:spcPct val="115000"/>
              </a:lnSpc>
              <a:spcAft>
                <a:spcPts val="1000"/>
              </a:spcAft>
            </a:pPr>
            <a:r>
              <a:rPr lang="en-US" dirty="0">
                <a:ea typeface="Calibri" panose="020F0502020204030204" pitchFamily="34" charset="0"/>
                <a:cs typeface="Times New Roman" panose="02020603050405020304" pitchFamily="18" charset="0"/>
              </a:rPr>
              <a:t>I am my best self in an environment of deeply respectful awareness and connection. I believe this opens us to unexpected insights and learning. </a:t>
            </a:r>
          </a:p>
        </p:txBody>
      </p:sp>
      <p:sp>
        <p:nvSpPr>
          <p:cNvPr id="4" name="Oval 3">
            <a:extLst>
              <a:ext uri="{FF2B5EF4-FFF2-40B4-BE49-F238E27FC236}">
                <a16:creationId xmlns:a16="http://schemas.microsoft.com/office/drawing/2014/main" id="{966856E7-C7F4-4457-B70E-B3561873104D}"/>
              </a:ext>
            </a:extLst>
          </p:cNvPr>
          <p:cNvSpPr/>
          <p:nvPr/>
        </p:nvSpPr>
        <p:spPr>
          <a:xfrm>
            <a:off x="304800" y="23622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6" name="Oval 5">
            <a:extLst>
              <a:ext uri="{FF2B5EF4-FFF2-40B4-BE49-F238E27FC236}">
                <a16:creationId xmlns:a16="http://schemas.microsoft.com/office/drawing/2014/main" id="{D3660C23-439E-4F5B-B865-DF7FD425E88F}"/>
              </a:ext>
            </a:extLst>
          </p:cNvPr>
          <p:cNvSpPr/>
          <p:nvPr/>
        </p:nvSpPr>
        <p:spPr>
          <a:xfrm>
            <a:off x="304800" y="34290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7" name="Oval 6">
            <a:extLst>
              <a:ext uri="{FF2B5EF4-FFF2-40B4-BE49-F238E27FC236}">
                <a16:creationId xmlns:a16="http://schemas.microsoft.com/office/drawing/2014/main" id="{28876EEC-163A-4428-AF4D-EDC1E1C540D5}"/>
              </a:ext>
            </a:extLst>
          </p:cNvPr>
          <p:cNvSpPr/>
          <p:nvPr/>
        </p:nvSpPr>
        <p:spPr>
          <a:xfrm>
            <a:off x="304800" y="45720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8" name="Oval 7">
            <a:extLst>
              <a:ext uri="{FF2B5EF4-FFF2-40B4-BE49-F238E27FC236}">
                <a16:creationId xmlns:a16="http://schemas.microsoft.com/office/drawing/2014/main" id="{B033EC3B-873A-4575-88C3-5259A9AD22C3}"/>
              </a:ext>
            </a:extLst>
          </p:cNvPr>
          <p:cNvSpPr/>
          <p:nvPr/>
        </p:nvSpPr>
        <p:spPr>
          <a:xfrm>
            <a:off x="304800" y="5715000"/>
            <a:ext cx="609600" cy="609600"/>
          </a:xfrm>
          <a:prstGeom prst="ellipse">
            <a:avLst/>
          </a:prstGeom>
          <a:solidFill>
            <a:srgbClr val="253551"/>
          </a:solidFill>
          <a:ln>
            <a:solidFill>
              <a:srgbClr val="2535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Tree>
    <p:extLst>
      <p:ext uri="{BB962C8B-B14F-4D97-AF65-F5344CB8AC3E}">
        <p14:creationId xmlns:p14="http://schemas.microsoft.com/office/powerpoint/2010/main" val="1659391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1D25F7D3-CBFF-4849-BB10-B43017E1F3C2}"/>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667" b="1667"/>
          <a:stretch>
            <a:fillRect/>
          </a:stretch>
        </p:blipFill>
        <p:spPr/>
      </p:pic>
      <p:sp>
        <p:nvSpPr>
          <p:cNvPr id="3" name="Content Placeholder 2"/>
          <p:cNvSpPr>
            <a:spLocks noGrp="1"/>
          </p:cNvSpPr>
          <p:nvPr>
            <p:ph idx="4294967295"/>
          </p:nvPr>
        </p:nvSpPr>
        <p:spPr>
          <a:xfrm>
            <a:off x="381000" y="762000"/>
            <a:ext cx="4419600" cy="4852988"/>
          </a:xfrm>
          <a:prstGeom prst="rect">
            <a:avLst/>
          </a:prstGeom>
        </p:spPr>
        <p:txBody>
          <a:bodyPr>
            <a:noAutofit/>
          </a:bodyPr>
          <a:lstStyle/>
          <a:p>
            <a:pPr marL="0" indent="0">
              <a:spcAft>
                <a:spcPts val="1200"/>
              </a:spcAft>
              <a:buNone/>
            </a:pPr>
            <a:r>
              <a:rPr lang="en-US" sz="1800" dirty="0">
                <a:solidFill>
                  <a:schemeClr val="bg1"/>
                </a:solidFill>
              </a:rPr>
              <a:t>Keep your </a:t>
            </a:r>
            <a:r>
              <a:rPr lang="en-US" sz="1800" b="1" i="1" dirty="0">
                <a:solidFill>
                  <a:schemeClr val="bg1"/>
                </a:solidFill>
              </a:rPr>
              <a:t>thoughts</a:t>
            </a:r>
            <a:r>
              <a:rPr lang="en-US" sz="1800" dirty="0">
                <a:solidFill>
                  <a:schemeClr val="bg1"/>
                </a:solidFill>
              </a:rPr>
              <a:t> positive, because your thoughts become your </a:t>
            </a:r>
            <a:r>
              <a:rPr lang="en-US" sz="1800" b="1" i="1" dirty="0">
                <a:solidFill>
                  <a:schemeClr val="bg1"/>
                </a:solidFill>
              </a:rPr>
              <a:t>words. </a:t>
            </a:r>
          </a:p>
          <a:p>
            <a:pPr marL="0" indent="0">
              <a:spcAft>
                <a:spcPts val="1200"/>
              </a:spcAft>
              <a:buNone/>
            </a:pPr>
            <a:r>
              <a:rPr lang="en-US" sz="1800" dirty="0">
                <a:solidFill>
                  <a:schemeClr val="bg1"/>
                </a:solidFill>
              </a:rPr>
              <a:t>Keep your </a:t>
            </a:r>
            <a:r>
              <a:rPr lang="en-US" sz="1800" b="1" i="1" dirty="0">
                <a:solidFill>
                  <a:schemeClr val="bg1"/>
                </a:solidFill>
              </a:rPr>
              <a:t>words </a:t>
            </a:r>
            <a:r>
              <a:rPr lang="en-US" sz="1800" dirty="0">
                <a:solidFill>
                  <a:schemeClr val="bg1"/>
                </a:solidFill>
              </a:rPr>
              <a:t>positive because your words become your </a:t>
            </a:r>
            <a:r>
              <a:rPr lang="en-US" sz="1800" b="1" i="1" dirty="0">
                <a:solidFill>
                  <a:schemeClr val="bg1"/>
                </a:solidFill>
              </a:rPr>
              <a:t>behaviors. </a:t>
            </a:r>
          </a:p>
          <a:p>
            <a:pPr marL="0" indent="0">
              <a:spcAft>
                <a:spcPts val="1200"/>
              </a:spcAft>
              <a:buNone/>
            </a:pPr>
            <a:r>
              <a:rPr lang="en-US" sz="1800" dirty="0">
                <a:solidFill>
                  <a:schemeClr val="bg1"/>
                </a:solidFill>
              </a:rPr>
              <a:t>Keep your </a:t>
            </a:r>
            <a:r>
              <a:rPr lang="en-US" sz="1800" b="1" i="1" dirty="0">
                <a:solidFill>
                  <a:schemeClr val="bg1"/>
                </a:solidFill>
              </a:rPr>
              <a:t>behaviors</a:t>
            </a:r>
            <a:r>
              <a:rPr lang="en-US" sz="1800" dirty="0">
                <a:solidFill>
                  <a:schemeClr val="bg1"/>
                </a:solidFill>
              </a:rPr>
              <a:t> positive because your behavior becomes your </a:t>
            </a:r>
            <a:r>
              <a:rPr lang="en-US" sz="1800" b="1" i="1" dirty="0">
                <a:solidFill>
                  <a:schemeClr val="bg1"/>
                </a:solidFill>
              </a:rPr>
              <a:t>habits. </a:t>
            </a:r>
          </a:p>
          <a:p>
            <a:pPr marL="0" indent="0">
              <a:spcAft>
                <a:spcPts val="1200"/>
              </a:spcAft>
              <a:buNone/>
            </a:pPr>
            <a:r>
              <a:rPr lang="en-US" sz="1800" dirty="0">
                <a:solidFill>
                  <a:schemeClr val="bg1"/>
                </a:solidFill>
              </a:rPr>
              <a:t>Keep your </a:t>
            </a:r>
            <a:r>
              <a:rPr lang="en-US" sz="1800" b="1" i="1" dirty="0">
                <a:solidFill>
                  <a:schemeClr val="bg1"/>
                </a:solidFill>
              </a:rPr>
              <a:t>habits </a:t>
            </a:r>
            <a:r>
              <a:rPr lang="en-US" sz="1800" dirty="0">
                <a:solidFill>
                  <a:schemeClr val="bg1"/>
                </a:solidFill>
              </a:rPr>
              <a:t>positive because your habits become your </a:t>
            </a:r>
            <a:r>
              <a:rPr lang="en-US" sz="1800" b="1" i="1" dirty="0">
                <a:solidFill>
                  <a:schemeClr val="bg1"/>
                </a:solidFill>
              </a:rPr>
              <a:t>values. </a:t>
            </a:r>
          </a:p>
          <a:p>
            <a:pPr marL="0" indent="0" algn="ctr">
              <a:spcAft>
                <a:spcPts val="1200"/>
              </a:spcAft>
              <a:buNone/>
            </a:pPr>
            <a:endParaRPr lang="en-US" sz="1800" dirty="0">
              <a:solidFill>
                <a:schemeClr val="bg1"/>
              </a:solidFill>
            </a:endParaRPr>
          </a:p>
          <a:p>
            <a:pPr marL="0" indent="0" algn="ctr">
              <a:spcAft>
                <a:spcPts val="1200"/>
              </a:spcAft>
              <a:buNone/>
            </a:pPr>
            <a:r>
              <a:rPr lang="en-US" sz="2400" dirty="0">
                <a:solidFill>
                  <a:schemeClr val="bg1"/>
                </a:solidFill>
              </a:rPr>
              <a:t>Keep your </a:t>
            </a:r>
            <a:r>
              <a:rPr lang="en-US" sz="2400" b="1" i="1" dirty="0">
                <a:solidFill>
                  <a:schemeClr val="bg1"/>
                </a:solidFill>
              </a:rPr>
              <a:t>values</a:t>
            </a:r>
            <a:r>
              <a:rPr lang="en-US" sz="2400" dirty="0">
                <a:solidFill>
                  <a:schemeClr val="bg1"/>
                </a:solidFill>
              </a:rPr>
              <a:t> positive because your </a:t>
            </a:r>
            <a:r>
              <a:rPr lang="en-US" sz="2400" b="1" i="1" dirty="0">
                <a:solidFill>
                  <a:schemeClr val="bg1"/>
                </a:solidFill>
              </a:rPr>
              <a:t>values</a:t>
            </a:r>
            <a:r>
              <a:rPr lang="en-US" sz="2400" dirty="0">
                <a:solidFill>
                  <a:schemeClr val="bg1"/>
                </a:solidFill>
              </a:rPr>
              <a:t> become your </a:t>
            </a:r>
            <a:r>
              <a:rPr lang="en-US" sz="2400" b="1" i="1" dirty="0">
                <a:solidFill>
                  <a:schemeClr val="bg1"/>
                </a:solidFill>
              </a:rPr>
              <a:t>destiny.</a:t>
            </a:r>
          </a:p>
          <a:p>
            <a:pPr marL="0" indent="0" algn="ctr">
              <a:buNone/>
            </a:pPr>
            <a:r>
              <a:rPr lang="en-US" sz="2000" dirty="0">
                <a:latin typeface="Franklin Gothic Medium" panose="020B0603020102020204" pitchFamily="34" charset="0"/>
              </a:rPr>
              <a:t>	</a:t>
            </a:r>
            <a:endParaRPr lang="en-US" sz="2000" i="1" dirty="0">
              <a:latin typeface="Franklin Gothic Medium" panose="020B0603020102020204" pitchFamily="34" charset="0"/>
            </a:endParaRPr>
          </a:p>
        </p:txBody>
      </p:sp>
      <p:sp>
        <p:nvSpPr>
          <p:cNvPr id="2" name="Rectangle 1"/>
          <p:cNvSpPr/>
          <p:nvPr/>
        </p:nvSpPr>
        <p:spPr>
          <a:xfrm>
            <a:off x="6477000" y="5715000"/>
            <a:ext cx="1659429" cy="33855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1" u="none" strike="noStrike" kern="0" cap="none" spc="0" normalizeH="0" baseline="0" noProof="0" dirty="0">
                <a:ln>
                  <a:noFill/>
                </a:ln>
                <a:effectLst/>
                <a:uLnTx/>
                <a:uFillTx/>
                <a:cs typeface="Arial"/>
                <a:sym typeface="Arial"/>
              </a:rPr>
              <a:t>Mahatma Gandhi</a:t>
            </a:r>
          </a:p>
        </p:txBody>
      </p:sp>
      <p:pic>
        <p:nvPicPr>
          <p:cNvPr id="9" name="Picture 8">
            <a:extLst>
              <a:ext uri="{FF2B5EF4-FFF2-40B4-BE49-F238E27FC236}">
                <a16:creationId xmlns:a16="http://schemas.microsoft.com/office/drawing/2014/main" id="{A9CCC973-1695-43B0-8817-FCE9B5C831F5}"/>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76200" y="5715000"/>
            <a:ext cx="2773746" cy="1444756"/>
          </a:xfrm>
          <a:prstGeom prst="rect">
            <a:avLst/>
          </a:prstGeom>
        </p:spPr>
      </p:pic>
    </p:spTree>
    <p:extLst>
      <p:ext uri="{BB962C8B-B14F-4D97-AF65-F5344CB8AC3E}">
        <p14:creationId xmlns:p14="http://schemas.microsoft.com/office/powerpoint/2010/main" val="546453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r="-18000"/>
          </a:stretch>
        </a:blipFill>
        <a:effectLst/>
      </p:bgPr>
    </p:bg>
    <p:spTree>
      <p:nvGrpSpPr>
        <p:cNvPr id="1" name=""/>
        <p:cNvGrpSpPr/>
        <p:nvPr/>
      </p:nvGrpSpPr>
      <p:grpSpPr>
        <a:xfrm>
          <a:off x="0" y="0"/>
          <a:ext cx="0" cy="0"/>
          <a:chOff x="0" y="0"/>
          <a:chExt cx="0" cy="0"/>
        </a:xfrm>
      </p:grpSpPr>
      <p:sp>
        <p:nvSpPr>
          <p:cNvPr id="6" name="TextBox 5"/>
          <p:cNvSpPr txBox="1"/>
          <p:nvPr/>
        </p:nvSpPr>
        <p:spPr>
          <a:xfrm>
            <a:off x="7743846" y="6368458"/>
            <a:ext cx="18466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7E8821FD-503F-460C-AFE6-172C17CFF4DA}"/>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81000" y="5105400"/>
            <a:ext cx="3651511" cy="1901956"/>
          </a:xfrm>
          <a:prstGeom prst="rect">
            <a:avLst/>
          </a:prstGeom>
        </p:spPr>
      </p:pic>
      <p:sp>
        <p:nvSpPr>
          <p:cNvPr id="14" name="TextBox 13">
            <a:extLst>
              <a:ext uri="{FF2B5EF4-FFF2-40B4-BE49-F238E27FC236}">
                <a16:creationId xmlns:a16="http://schemas.microsoft.com/office/drawing/2014/main" id="{D0B723CF-EFEA-46EF-B5ED-FC2AE4D50CB2}"/>
              </a:ext>
            </a:extLst>
          </p:cNvPr>
          <p:cNvSpPr txBox="1"/>
          <p:nvPr/>
        </p:nvSpPr>
        <p:spPr>
          <a:xfrm>
            <a:off x="304800" y="304800"/>
            <a:ext cx="3886200" cy="1569660"/>
          </a:xfrm>
          <a:prstGeom prst="rect">
            <a:avLst/>
          </a:prstGeom>
          <a:noFill/>
        </p:spPr>
        <p:txBody>
          <a:bodyPr wrap="square" rtlCol="0">
            <a:spAutoFit/>
          </a:bodyPr>
          <a:lstStyle/>
          <a:p>
            <a:r>
              <a:rPr lang="en-US" sz="4800" dirty="0">
                <a:solidFill>
                  <a:schemeClr val="bg1"/>
                </a:solidFill>
                <a:latin typeface="Times New Roman" panose="02020603050405020304" pitchFamily="18" charset="0"/>
                <a:cs typeface="Times New Roman" panose="02020603050405020304" pitchFamily="18" charset="0"/>
              </a:rPr>
              <a:t>Mindful Self-Compassion</a:t>
            </a:r>
          </a:p>
        </p:txBody>
      </p:sp>
      <p:sp>
        <p:nvSpPr>
          <p:cNvPr id="16" name="Rectangle 15">
            <a:extLst>
              <a:ext uri="{FF2B5EF4-FFF2-40B4-BE49-F238E27FC236}">
                <a16:creationId xmlns:a16="http://schemas.microsoft.com/office/drawing/2014/main" id="{5C9050A4-E3A4-452A-BCF4-F63F36FB04D3}"/>
              </a:ext>
            </a:extLst>
          </p:cNvPr>
          <p:cNvSpPr/>
          <p:nvPr/>
        </p:nvSpPr>
        <p:spPr>
          <a:xfrm>
            <a:off x="304800" y="4343400"/>
            <a:ext cx="4572000" cy="369332"/>
          </a:xfrm>
          <a:prstGeom prst="rect">
            <a:avLst/>
          </a:prstGeom>
        </p:spPr>
        <p:txBody>
          <a:bodyPr>
            <a:spAutoFit/>
          </a:bodyPr>
          <a:lstStyle/>
          <a:p>
            <a:pPr lvl="0">
              <a:defRPr/>
            </a:pPr>
            <a:r>
              <a:rPr lang="en-US" dirty="0">
                <a:solidFill>
                  <a:schemeClr val="bg1"/>
                </a:solidFill>
              </a:rPr>
              <a:t>David Bond</a:t>
            </a:r>
          </a:p>
        </p:txBody>
      </p:sp>
    </p:spTree>
    <p:extLst>
      <p:ext uri="{BB962C8B-B14F-4D97-AF65-F5344CB8AC3E}">
        <p14:creationId xmlns:p14="http://schemas.microsoft.com/office/powerpoint/2010/main" val="2650456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5384-CC7A-407A-8869-791BCB5391D3}"/>
              </a:ext>
            </a:extLst>
          </p:cNvPr>
          <p:cNvSpPr>
            <a:spLocks noGrp="1"/>
          </p:cNvSpPr>
          <p:nvPr>
            <p:ph type="ctrTitle"/>
          </p:nvPr>
        </p:nvSpPr>
        <p:spPr>
          <a:xfrm>
            <a:off x="228600" y="304800"/>
            <a:ext cx="6096000" cy="623248"/>
          </a:xfrm>
        </p:spPr>
        <p:txBody>
          <a:bodyPr/>
          <a:lstStyle/>
          <a:p>
            <a:r>
              <a:rPr lang="en-US" dirty="0"/>
              <a:t>Relational Leadership</a:t>
            </a:r>
          </a:p>
        </p:txBody>
      </p:sp>
      <p:graphicFrame>
        <p:nvGraphicFramePr>
          <p:cNvPr id="3" name="Content Placeholder 10">
            <a:extLst>
              <a:ext uri="{FF2B5EF4-FFF2-40B4-BE49-F238E27FC236}">
                <a16:creationId xmlns:a16="http://schemas.microsoft.com/office/drawing/2014/main" id="{9FAB2C50-6EAF-F1D8-9A11-60E4F9A433F0}"/>
              </a:ext>
            </a:extLst>
          </p:cNvPr>
          <p:cNvGraphicFramePr>
            <a:graphicFrameLocks/>
          </p:cNvGraphicFramePr>
          <p:nvPr/>
        </p:nvGraphicFramePr>
        <p:xfrm>
          <a:off x="381000" y="1600199"/>
          <a:ext cx="5943600" cy="4542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3921C5D4-B1BD-3739-9B2C-BB1A0C30702D}"/>
              </a:ext>
            </a:extLst>
          </p:cNvPr>
          <p:cNvSpPr txBox="1"/>
          <p:nvPr/>
        </p:nvSpPr>
        <p:spPr>
          <a:xfrm>
            <a:off x="228600" y="6299284"/>
            <a:ext cx="1470606" cy="369332"/>
          </a:xfrm>
          <a:prstGeom prst="rect">
            <a:avLst/>
          </a:prstGeom>
          <a:noFill/>
        </p:spPr>
        <p:txBody>
          <a:bodyPr wrap="square" rtlCol="0">
            <a:spAutoFit/>
          </a:bodyPr>
          <a:lstStyle/>
          <a:p>
            <a:r>
              <a:rPr lang="en-US" dirty="0"/>
              <a:t>(Daniel Kim)</a:t>
            </a:r>
          </a:p>
        </p:txBody>
      </p:sp>
      <p:sp>
        <p:nvSpPr>
          <p:cNvPr id="8" name="TextBox 7">
            <a:extLst>
              <a:ext uri="{FF2B5EF4-FFF2-40B4-BE49-F238E27FC236}">
                <a16:creationId xmlns:a16="http://schemas.microsoft.com/office/drawing/2014/main" id="{50F5D354-DAA3-5187-A501-369B35106856}"/>
              </a:ext>
            </a:extLst>
          </p:cNvPr>
          <p:cNvSpPr txBox="1"/>
          <p:nvPr/>
        </p:nvSpPr>
        <p:spPr>
          <a:xfrm>
            <a:off x="6553200" y="928048"/>
            <a:ext cx="2590800" cy="4505849"/>
          </a:xfrm>
          <a:prstGeom prst="rect">
            <a:avLst/>
          </a:prstGeom>
          <a:noFill/>
        </p:spPr>
        <p:txBody>
          <a:bodyPr wrap="square" rtlCol="0">
            <a:spAutoFit/>
          </a:bodyPr>
          <a:lstStyle/>
          <a:p>
            <a:pPr>
              <a:lnSpc>
                <a:spcPct val="120000"/>
              </a:lnSpc>
            </a:pPr>
            <a:r>
              <a:rPr lang="en-US" sz="2600" b="1" dirty="0"/>
              <a:t>Mindset &amp; Intention (Relational Values):</a:t>
            </a:r>
          </a:p>
          <a:p>
            <a:pPr>
              <a:lnSpc>
                <a:spcPct val="120000"/>
              </a:lnSpc>
            </a:pPr>
            <a:endParaRPr lang="en-US" sz="2400" dirty="0"/>
          </a:p>
          <a:p>
            <a:pPr lvl="1">
              <a:lnSpc>
                <a:spcPct val="120000"/>
              </a:lnSpc>
              <a:buFont typeface="Wingdings" charset="2"/>
              <a:buChar char="Ø"/>
            </a:pPr>
            <a:r>
              <a:rPr lang="en-US" sz="2400" i="1" dirty="0">
                <a:solidFill>
                  <a:srgbClr val="1F497D"/>
                </a:solidFill>
              </a:rPr>
              <a:t>Respect</a:t>
            </a:r>
          </a:p>
          <a:p>
            <a:pPr lvl="1">
              <a:lnSpc>
                <a:spcPct val="120000"/>
              </a:lnSpc>
              <a:buFont typeface="Wingdings" charset="2"/>
              <a:buChar char="Ø"/>
            </a:pPr>
            <a:r>
              <a:rPr lang="en-US" sz="2400" i="1" dirty="0">
                <a:solidFill>
                  <a:srgbClr val="1F497D"/>
                </a:solidFill>
              </a:rPr>
              <a:t>Curiosity</a:t>
            </a:r>
          </a:p>
          <a:p>
            <a:pPr lvl="1">
              <a:lnSpc>
                <a:spcPct val="120000"/>
              </a:lnSpc>
              <a:buFont typeface="Wingdings" charset="2"/>
              <a:buChar char="Ø"/>
            </a:pPr>
            <a:r>
              <a:rPr lang="en-US" sz="2400" i="1" dirty="0">
                <a:solidFill>
                  <a:srgbClr val="1F497D"/>
                </a:solidFill>
              </a:rPr>
              <a:t>Compassion</a:t>
            </a:r>
          </a:p>
          <a:p>
            <a:pPr lvl="1">
              <a:lnSpc>
                <a:spcPct val="120000"/>
              </a:lnSpc>
              <a:buFont typeface="Wingdings" charset="2"/>
              <a:buChar char="Ø"/>
            </a:pPr>
            <a:r>
              <a:rPr lang="en-US" sz="2400" i="1" dirty="0">
                <a:solidFill>
                  <a:srgbClr val="1F497D"/>
                </a:solidFill>
              </a:rPr>
              <a:t>Courage</a:t>
            </a:r>
          </a:p>
          <a:p>
            <a:endParaRPr lang="en-US" dirty="0"/>
          </a:p>
        </p:txBody>
      </p:sp>
      <p:sp>
        <p:nvSpPr>
          <p:cNvPr id="9" name="TextBox 8">
            <a:extLst>
              <a:ext uri="{FF2B5EF4-FFF2-40B4-BE49-F238E27FC236}">
                <a16:creationId xmlns:a16="http://schemas.microsoft.com/office/drawing/2014/main" id="{96BFDAD7-2A7A-7DB7-D346-5D6BCDA8CC56}"/>
              </a:ext>
            </a:extLst>
          </p:cNvPr>
          <p:cNvSpPr txBox="1"/>
          <p:nvPr/>
        </p:nvSpPr>
        <p:spPr>
          <a:xfrm>
            <a:off x="6997148" y="6579704"/>
            <a:ext cx="1011239" cy="369332"/>
          </a:xfrm>
          <a:prstGeom prst="rect">
            <a:avLst/>
          </a:prstGeom>
          <a:noFill/>
        </p:spPr>
        <p:txBody>
          <a:bodyPr wrap="none" rtlCol="0">
            <a:spAutoFit/>
          </a:bodyPr>
          <a:lstStyle/>
          <a:p>
            <a:r>
              <a:rPr lang="en-US" dirty="0"/>
              <a:t>(</a:t>
            </a:r>
            <a:r>
              <a:rPr lang="en-US" dirty="0" err="1"/>
              <a:t>D.Bond</a:t>
            </a:r>
            <a:r>
              <a:rPr lang="en-US" dirty="0"/>
              <a:t>)</a:t>
            </a:r>
          </a:p>
        </p:txBody>
      </p:sp>
    </p:spTree>
    <p:extLst>
      <p:ext uri="{BB962C8B-B14F-4D97-AF65-F5344CB8AC3E}">
        <p14:creationId xmlns:p14="http://schemas.microsoft.com/office/powerpoint/2010/main" val="1199078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D567AA7-F41E-4EDA-BB7F-AF85579FEBE5}"/>
              </a:ext>
            </a:extLst>
          </p:cNvPr>
          <p:cNvSpPr/>
          <p:nvPr/>
        </p:nvSpPr>
        <p:spPr>
          <a:xfrm>
            <a:off x="0" y="0"/>
            <a:ext cx="4800600" cy="6858000"/>
          </a:xfrm>
          <a:prstGeom prst="rect">
            <a:avLst/>
          </a:prstGeom>
          <a:solidFill>
            <a:srgbClr val="25355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Arial" panose="020B0604020202020204" pitchFamily="34" charset="0"/>
              <a:buChar char="•"/>
            </a:pPr>
            <a:r>
              <a:rPr lang="en-US" dirty="0">
                <a:solidFill>
                  <a:schemeClr val="bg1"/>
                </a:solidFill>
              </a:rPr>
              <a:t>Grounded Leadership requires clear  awareness of our Values</a:t>
            </a:r>
          </a:p>
          <a:p>
            <a:pPr marL="457200" indent="-457200">
              <a:buFont typeface="Arial" panose="020B0604020202020204" pitchFamily="34" charset="0"/>
              <a:buChar char="•"/>
            </a:pPr>
            <a:endParaRPr lang="en-US" dirty="0">
              <a:solidFill>
                <a:schemeClr val="bg1"/>
              </a:solidFill>
            </a:endParaRPr>
          </a:p>
          <a:p>
            <a:pPr marL="457200" indent="-457200">
              <a:buFont typeface="Arial" panose="020B0604020202020204" pitchFamily="34" charset="0"/>
              <a:buChar char="•"/>
            </a:pPr>
            <a:r>
              <a:rPr lang="en-US" dirty="0">
                <a:solidFill>
                  <a:schemeClr val="bg1"/>
                </a:solidFill>
              </a:rPr>
              <a:t>Behavior out of alignment with our values,  causes stress &amp; contributes to burnout</a:t>
            </a:r>
          </a:p>
          <a:p>
            <a:pPr marL="457200" indent="-457200">
              <a:buFont typeface="Arial" panose="020B0604020202020204" pitchFamily="34" charset="0"/>
              <a:buChar char="•"/>
            </a:pPr>
            <a:endParaRPr lang="en-US" dirty="0">
              <a:solidFill>
                <a:schemeClr val="bg1"/>
              </a:solidFill>
            </a:endParaRPr>
          </a:p>
          <a:p>
            <a:pPr marL="457200" indent="-457200">
              <a:buFont typeface="Arial" panose="020B0604020202020204" pitchFamily="34" charset="0"/>
              <a:buChar char="•"/>
            </a:pPr>
            <a:r>
              <a:rPr lang="en-US" dirty="0">
                <a:solidFill>
                  <a:srgbClr val="FFFFFF"/>
                </a:solidFill>
                <a:sym typeface="Arial"/>
              </a:rPr>
              <a:t>Better self-awareness &amp; reflection promotes better self-management</a:t>
            </a:r>
            <a:endParaRPr lang="en-US" dirty="0">
              <a:solidFill>
                <a:schemeClr val="bg1"/>
              </a:solidFill>
            </a:endParaRPr>
          </a:p>
          <a:p>
            <a:pPr marL="457200" indent="-457200">
              <a:buFont typeface="Arial" panose="020B0604020202020204" pitchFamily="34" charset="0"/>
              <a:buChar char="•"/>
            </a:pPr>
            <a:endParaRPr lang="en-US" dirty="0">
              <a:solidFill>
                <a:schemeClr val="bg1"/>
              </a:solidFill>
            </a:endParaRPr>
          </a:p>
          <a:p>
            <a:pPr marL="457200" indent="-457200">
              <a:buFont typeface="Arial" panose="020B0604020202020204" pitchFamily="34" charset="0"/>
              <a:buChar char="•"/>
            </a:pPr>
            <a:r>
              <a:rPr lang="en-US" sz="2000" dirty="0">
                <a:solidFill>
                  <a:schemeClr val="bg1"/>
                </a:solidFill>
              </a:rPr>
              <a:t>Mindful Self-Compassion</a:t>
            </a:r>
            <a:r>
              <a:rPr lang="en-US" dirty="0">
                <a:solidFill>
                  <a:schemeClr val="bg1"/>
                </a:solidFill>
              </a:rPr>
              <a:t> offers research-based </a:t>
            </a:r>
            <a:r>
              <a:rPr lang="en-US" sz="2000" dirty="0">
                <a:solidFill>
                  <a:schemeClr val="bg1"/>
                </a:solidFill>
              </a:rPr>
              <a:t>methods </a:t>
            </a:r>
            <a:r>
              <a:rPr lang="en-US" dirty="0">
                <a:solidFill>
                  <a:schemeClr val="bg1"/>
                </a:solidFill>
              </a:rPr>
              <a:t>and </a:t>
            </a:r>
            <a:r>
              <a:rPr lang="en-US" sz="2000" dirty="0">
                <a:solidFill>
                  <a:schemeClr val="bg1"/>
                </a:solidFill>
              </a:rPr>
              <a:t>practices</a:t>
            </a:r>
            <a:r>
              <a:rPr lang="en-US" dirty="0">
                <a:solidFill>
                  <a:schemeClr val="bg1"/>
                </a:solidFill>
              </a:rPr>
              <a:t> for this </a:t>
            </a:r>
            <a:endParaRPr lang="en-US" dirty="0">
              <a:solidFill>
                <a:schemeClr val="bg1"/>
              </a:solidFill>
              <a:ea typeface="Arial"/>
              <a:cs typeface="Arial"/>
              <a:sym typeface="Arial"/>
            </a:endParaRPr>
          </a:p>
          <a:p>
            <a:pPr marL="285750" indent="-285750">
              <a:lnSpc>
                <a:spcPct val="150000"/>
              </a:lnSpc>
              <a:buFont typeface="Arial" panose="020B0604020202020204" pitchFamily="34" charset="0"/>
              <a:buChar char="•"/>
            </a:pPr>
            <a:endParaRPr lang="en-US" dirty="0">
              <a:solidFill>
                <a:srgbClr val="253551"/>
              </a:solidFill>
              <a:ea typeface="Arial"/>
              <a:cs typeface="Arial"/>
              <a:sym typeface="Arial"/>
            </a:endParaRPr>
          </a:p>
          <a:p>
            <a:pPr marL="285750" indent="-285750">
              <a:lnSpc>
                <a:spcPct val="150000"/>
              </a:lnSpc>
              <a:buFont typeface="Arial" panose="020B0604020202020204" pitchFamily="34" charset="0"/>
              <a:buChar char="•"/>
            </a:pPr>
            <a:endParaRPr lang="en-US" dirty="0">
              <a:solidFill>
                <a:schemeClr val="bg1"/>
              </a:solidFill>
              <a:ea typeface="Arial"/>
              <a:cs typeface="Arial"/>
              <a:sym typeface="Arial"/>
            </a:endParaRPr>
          </a:p>
          <a:p>
            <a:pPr algn="ctr"/>
            <a:endParaRPr lang="en-US" dirty="0"/>
          </a:p>
        </p:txBody>
      </p:sp>
      <p:sp>
        <p:nvSpPr>
          <p:cNvPr id="7" name="TextBox 6">
            <a:extLst>
              <a:ext uri="{FF2B5EF4-FFF2-40B4-BE49-F238E27FC236}">
                <a16:creationId xmlns:a16="http://schemas.microsoft.com/office/drawing/2014/main" id="{CBDF15E8-ED4D-4C7A-8FFD-1588B61C64FF}"/>
              </a:ext>
            </a:extLst>
          </p:cNvPr>
          <p:cNvSpPr txBox="1"/>
          <p:nvPr/>
        </p:nvSpPr>
        <p:spPr>
          <a:xfrm>
            <a:off x="0" y="0"/>
            <a:ext cx="4800600" cy="830997"/>
          </a:xfrm>
          <a:prstGeom prst="rect">
            <a:avLst/>
          </a:prstGeom>
          <a:noFill/>
        </p:spPr>
        <p:txBody>
          <a:bodyPr wrap="squar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WHY MINDFUL SELF-COMPASSION?</a:t>
            </a:r>
          </a:p>
        </p:txBody>
      </p:sp>
    </p:spTree>
    <p:extLst>
      <p:ext uri="{BB962C8B-B14F-4D97-AF65-F5344CB8AC3E}">
        <p14:creationId xmlns:p14="http://schemas.microsoft.com/office/powerpoint/2010/main" val="2997952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95225-3898-47AC-B192-4BC65F16B472}"/>
              </a:ext>
            </a:extLst>
          </p:cNvPr>
          <p:cNvSpPr>
            <a:spLocks noGrp="1"/>
          </p:cNvSpPr>
          <p:nvPr>
            <p:ph type="ctrTitle"/>
          </p:nvPr>
        </p:nvSpPr>
        <p:spPr>
          <a:xfrm>
            <a:off x="0" y="228600"/>
            <a:ext cx="7467600" cy="623248"/>
          </a:xfrm>
        </p:spPr>
        <p:txBody>
          <a:bodyPr/>
          <a:lstStyle/>
          <a:p>
            <a:r>
              <a:rPr lang="en-US" sz="4400" dirty="0"/>
              <a:t>Notice our Implicit ‘Drivers’</a:t>
            </a:r>
            <a:br>
              <a:rPr lang="en-US" dirty="0"/>
            </a:br>
            <a:r>
              <a:rPr lang="en-US" sz="3200" dirty="0"/>
              <a:t>(Socialized Values)</a:t>
            </a:r>
            <a:endParaRPr lang="en-US" dirty="0"/>
          </a:p>
        </p:txBody>
      </p:sp>
      <p:pic>
        <p:nvPicPr>
          <p:cNvPr id="5" name="Picture Placeholder 4">
            <a:extLst>
              <a:ext uri="{FF2B5EF4-FFF2-40B4-BE49-F238E27FC236}">
                <a16:creationId xmlns:a16="http://schemas.microsoft.com/office/drawing/2014/main" id="{EAFDCC79-6B7D-48E9-9B21-A11256E4A8FC}"/>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39273" t="-272" r="14895" b="272"/>
          <a:stretch/>
        </p:blipFill>
        <p:spPr>
          <a:xfrm>
            <a:off x="6096000" y="1295400"/>
            <a:ext cx="2819400" cy="4419600"/>
          </a:xfrm>
        </p:spPr>
      </p:pic>
      <p:sp>
        <p:nvSpPr>
          <p:cNvPr id="3" name="TextBox 2">
            <a:extLst>
              <a:ext uri="{FF2B5EF4-FFF2-40B4-BE49-F238E27FC236}">
                <a16:creationId xmlns:a16="http://schemas.microsoft.com/office/drawing/2014/main" id="{9D5D30C0-F7EF-05AE-F69E-BE0EB2AAC112}"/>
              </a:ext>
            </a:extLst>
          </p:cNvPr>
          <p:cNvSpPr txBox="1"/>
          <p:nvPr/>
        </p:nvSpPr>
        <p:spPr>
          <a:xfrm>
            <a:off x="457200" y="2514600"/>
            <a:ext cx="4114799" cy="3416320"/>
          </a:xfrm>
          <a:prstGeom prst="rect">
            <a:avLst/>
          </a:prstGeom>
          <a:noFill/>
        </p:spPr>
        <p:txBody>
          <a:bodyPr wrap="square" rtlCol="0">
            <a:spAutoFit/>
          </a:bodyPr>
          <a:lstStyle/>
          <a:p>
            <a:pPr marL="285750" indent="-285750">
              <a:buFont typeface="Wingdings" pitchFamily="2" charset="2"/>
              <a:buChar char="Ø"/>
            </a:pPr>
            <a:r>
              <a:rPr lang="en-US" sz="3600" dirty="0">
                <a:solidFill>
                  <a:schemeClr val="bg1"/>
                </a:solidFill>
              </a:rPr>
              <a:t>Be Strong</a:t>
            </a:r>
          </a:p>
          <a:p>
            <a:pPr marL="285750" indent="-285750">
              <a:buFont typeface="Wingdings" pitchFamily="2" charset="2"/>
              <a:buChar char="Ø"/>
            </a:pPr>
            <a:r>
              <a:rPr lang="en-US" sz="3600" dirty="0">
                <a:solidFill>
                  <a:schemeClr val="bg1"/>
                </a:solidFill>
              </a:rPr>
              <a:t>Try Hard</a:t>
            </a:r>
          </a:p>
          <a:p>
            <a:pPr marL="285750" indent="-285750">
              <a:buFont typeface="Wingdings" pitchFamily="2" charset="2"/>
              <a:buChar char="Ø"/>
            </a:pPr>
            <a:r>
              <a:rPr lang="en-US" sz="3600" dirty="0">
                <a:solidFill>
                  <a:schemeClr val="bg1"/>
                </a:solidFill>
              </a:rPr>
              <a:t>Please Others</a:t>
            </a:r>
          </a:p>
          <a:p>
            <a:pPr marL="285750" indent="-285750">
              <a:buFont typeface="Wingdings" pitchFamily="2" charset="2"/>
              <a:buChar char="Ø"/>
            </a:pPr>
            <a:r>
              <a:rPr lang="en-US" sz="3600" dirty="0">
                <a:solidFill>
                  <a:schemeClr val="bg1"/>
                </a:solidFill>
              </a:rPr>
              <a:t>Be Perfect</a:t>
            </a:r>
          </a:p>
          <a:p>
            <a:pPr marL="285750" indent="-285750">
              <a:buFont typeface="Wingdings" pitchFamily="2" charset="2"/>
              <a:buChar char="Ø"/>
            </a:pPr>
            <a:r>
              <a:rPr lang="en-US" sz="3600" dirty="0">
                <a:solidFill>
                  <a:schemeClr val="bg1"/>
                </a:solidFill>
              </a:rPr>
              <a:t>Hurry Up</a:t>
            </a:r>
          </a:p>
          <a:p>
            <a:pPr marL="285750" indent="-285750">
              <a:buFont typeface="Wingdings" pitchFamily="2" charset="2"/>
              <a:buChar char="Ø"/>
            </a:pPr>
            <a:r>
              <a:rPr lang="en-US" sz="3600" dirty="0">
                <a:solidFill>
                  <a:schemeClr val="bg1"/>
                </a:solidFill>
              </a:rPr>
              <a:t>Be Careful</a:t>
            </a:r>
          </a:p>
        </p:txBody>
      </p:sp>
      <p:sp>
        <p:nvSpPr>
          <p:cNvPr id="8" name="TextBox 7">
            <a:extLst>
              <a:ext uri="{FF2B5EF4-FFF2-40B4-BE49-F238E27FC236}">
                <a16:creationId xmlns:a16="http://schemas.microsoft.com/office/drawing/2014/main" id="{B9D2CB2D-7C85-532C-D82D-3E380C82DF1B}"/>
              </a:ext>
            </a:extLst>
          </p:cNvPr>
          <p:cNvSpPr txBox="1"/>
          <p:nvPr/>
        </p:nvSpPr>
        <p:spPr>
          <a:xfrm>
            <a:off x="6096000" y="5738191"/>
            <a:ext cx="15169550"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265064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78008-5F3B-4A97-A308-A812F13B39BE}"/>
              </a:ext>
            </a:extLst>
          </p:cNvPr>
          <p:cNvSpPr>
            <a:spLocks noGrp="1"/>
          </p:cNvSpPr>
          <p:nvPr>
            <p:ph type="ctrTitle"/>
          </p:nvPr>
        </p:nvSpPr>
        <p:spPr>
          <a:xfrm>
            <a:off x="304800" y="304800"/>
            <a:ext cx="4876800" cy="623248"/>
          </a:xfrm>
        </p:spPr>
        <p:txBody>
          <a:bodyPr/>
          <a:lstStyle/>
          <a:p>
            <a:r>
              <a:rPr lang="en-US" dirty="0"/>
              <a:t>Myths Novice Physicians Live By</a:t>
            </a:r>
            <a:br>
              <a:rPr lang="en-US" dirty="0"/>
            </a:br>
            <a:r>
              <a:rPr lang="en-US" sz="3200" dirty="0"/>
              <a:t>Notice the ‘Stories’ that Implicitly Guide our Lives</a:t>
            </a:r>
            <a:endParaRPr lang="en-US" dirty="0"/>
          </a:p>
        </p:txBody>
      </p:sp>
      <p:pic>
        <p:nvPicPr>
          <p:cNvPr id="5" name="Picture Placeholder 4">
            <a:extLst>
              <a:ext uri="{FF2B5EF4-FFF2-40B4-BE49-F238E27FC236}">
                <a16:creationId xmlns:a16="http://schemas.microsoft.com/office/drawing/2014/main" id="{FCC7E6CA-0DC3-4235-9BC8-1EAB8EDA3BC9}"/>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8620" t="-3539" r="22414" b="3539"/>
          <a:stretch/>
        </p:blipFill>
        <p:spPr>
          <a:xfrm>
            <a:off x="5105400" y="1295400"/>
            <a:ext cx="3048000" cy="4419600"/>
          </a:xfrm>
        </p:spPr>
      </p:pic>
      <p:sp>
        <p:nvSpPr>
          <p:cNvPr id="6" name="TextBox 5">
            <a:extLst>
              <a:ext uri="{FF2B5EF4-FFF2-40B4-BE49-F238E27FC236}">
                <a16:creationId xmlns:a16="http://schemas.microsoft.com/office/drawing/2014/main" id="{6C311195-5815-498E-ACCA-E6D3567F279D}"/>
              </a:ext>
            </a:extLst>
          </p:cNvPr>
          <p:cNvSpPr txBox="1"/>
          <p:nvPr/>
        </p:nvSpPr>
        <p:spPr>
          <a:xfrm>
            <a:off x="457200" y="3124200"/>
            <a:ext cx="4267200" cy="2523768"/>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chemeClr val="bg1"/>
                </a:solidFill>
              </a:rPr>
              <a:t>Physicians will be all knowing</a:t>
            </a:r>
          </a:p>
          <a:p>
            <a:pPr marL="285750" indent="-285750">
              <a:buFont typeface="Arial" panose="020B0604020202020204" pitchFamily="34" charset="0"/>
              <a:buChar char="•"/>
            </a:pPr>
            <a:r>
              <a:rPr lang="en-US" sz="2000" dirty="0">
                <a:solidFill>
                  <a:schemeClr val="bg1"/>
                </a:solidFill>
              </a:rPr>
              <a:t>Uncertainty is a sign of weakness</a:t>
            </a:r>
          </a:p>
          <a:p>
            <a:pPr marL="285750" indent="-285750">
              <a:buFont typeface="Arial" panose="020B0604020202020204" pitchFamily="34" charset="0"/>
              <a:buChar char="•"/>
            </a:pPr>
            <a:r>
              <a:rPr lang="en-US" sz="2000" dirty="0">
                <a:solidFill>
                  <a:schemeClr val="bg1"/>
                </a:solidFill>
              </a:rPr>
              <a:t>The patient will always come first</a:t>
            </a:r>
          </a:p>
          <a:p>
            <a:pPr marL="285750" indent="-285750">
              <a:buFont typeface="Arial" panose="020B0604020202020204" pitchFamily="34" charset="0"/>
              <a:buChar char="•"/>
            </a:pPr>
            <a:r>
              <a:rPr lang="en-US" sz="2000" dirty="0">
                <a:solidFill>
                  <a:schemeClr val="bg1"/>
                </a:solidFill>
              </a:rPr>
              <a:t>Technical excellence will provide satisfaction</a:t>
            </a:r>
          </a:p>
          <a:p>
            <a:pPr marL="285750" indent="-285750">
              <a:buFont typeface="Arial" panose="020B0604020202020204" pitchFamily="34" charset="0"/>
              <a:buChar char="•"/>
            </a:pPr>
            <a:r>
              <a:rPr lang="en-US" sz="2000" dirty="0">
                <a:solidFill>
                  <a:schemeClr val="bg1"/>
                </a:solidFill>
              </a:rPr>
              <a:t>Patients, not physicians, need support</a:t>
            </a:r>
          </a:p>
          <a:p>
            <a:endParaRPr lang="en-US" dirty="0"/>
          </a:p>
        </p:txBody>
      </p:sp>
      <p:sp>
        <p:nvSpPr>
          <p:cNvPr id="7" name="Rectangle 6">
            <a:extLst>
              <a:ext uri="{FF2B5EF4-FFF2-40B4-BE49-F238E27FC236}">
                <a16:creationId xmlns:a16="http://schemas.microsoft.com/office/drawing/2014/main" id="{35B6CF75-0BCD-41E8-9F01-2C30DC817AF7}"/>
              </a:ext>
            </a:extLst>
          </p:cNvPr>
          <p:cNvSpPr/>
          <p:nvPr/>
        </p:nvSpPr>
        <p:spPr>
          <a:xfrm>
            <a:off x="0" y="6334780"/>
            <a:ext cx="6324600" cy="523220"/>
          </a:xfrm>
          <a:prstGeom prst="rect">
            <a:avLst/>
          </a:prstGeom>
        </p:spPr>
        <p:txBody>
          <a:bodyPr wrap="square">
            <a:spAutoFit/>
          </a:bodyPr>
          <a:lstStyle/>
          <a:p>
            <a:r>
              <a:rPr lang="en-US" sz="1400" dirty="0">
                <a:solidFill>
                  <a:schemeClr val="bg1"/>
                </a:solidFill>
              </a:rPr>
              <a:t>W. &amp; M. </a:t>
            </a:r>
            <a:r>
              <a:rPr lang="en-US" sz="1400" dirty="0" err="1">
                <a:solidFill>
                  <a:schemeClr val="bg1"/>
                </a:solidFill>
              </a:rPr>
              <a:t>Sotile</a:t>
            </a:r>
            <a:r>
              <a:rPr lang="en-US" sz="1400" dirty="0">
                <a:solidFill>
                  <a:schemeClr val="bg1"/>
                </a:solidFill>
              </a:rPr>
              <a:t>: The Resilient Physician. Effective Emotional Management for Doctors and Their Medical Organization. (p 252)</a:t>
            </a:r>
          </a:p>
        </p:txBody>
      </p:sp>
    </p:spTree>
    <p:extLst>
      <p:ext uri="{BB962C8B-B14F-4D97-AF65-F5344CB8AC3E}">
        <p14:creationId xmlns:p14="http://schemas.microsoft.com/office/powerpoint/2010/main" val="6914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93AE8-F90C-4D42-B7F4-D0C4BE24C9B0}"/>
              </a:ext>
            </a:extLst>
          </p:cNvPr>
          <p:cNvSpPr>
            <a:spLocks noGrp="1"/>
          </p:cNvSpPr>
          <p:nvPr>
            <p:ph type="title"/>
          </p:nvPr>
        </p:nvSpPr>
        <p:spPr>
          <a:xfrm>
            <a:off x="720089" y="1463040"/>
            <a:ext cx="3502676" cy="2451489"/>
          </a:xfrm>
        </p:spPr>
        <p:txBody>
          <a:bodyPr vert="horz" wrap="square" lIns="68580" tIns="34290" rIns="68580" bIns="34290" numCol="1" rtlCol="0" anchor="ctr" anchorCtr="0" compatLnSpc="1">
            <a:prstTxWarp prst="textNoShape">
              <a:avLst/>
            </a:prstTxWarp>
            <a:normAutofit fontScale="90000"/>
          </a:bodyPr>
          <a:lstStyle/>
          <a:p>
            <a:r>
              <a:rPr lang="en-US" sz="4200" dirty="0"/>
              <a:t>MINDFULNESS</a:t>
            </a:r>
            <a:br>
              <a:rPr lang="en-US" sz="4200" dirty="0"/>
            </a:br>
            <a:br>
              <a:rPr lang="en-US" sz="4200" dirty="0"/>
            </a:br>
            <a:r>
              <a:rPr lang="en-US" sz="4200" dirty="0"/>
              <a:t> ‘</a:t>
            </a:r>
            <a:r>
              <a:rPr lang="en-US" sz="4200" i="1" dirty="0"/>
              <a:t>noticing</a:t>
            </a:r>
            <a:r>
              <a:rPr lang="en-US" sz="4200" dirty="0"/>
              <a:t> what’s happening, whilst it’s happening, without judgment’</a:t>
            </a:r>
          </a:p>
        </p:txBody>
      </p:sp>
      <p:pic>
        <p:nvPicPr>
          <p:cNvPr id="6146" name="Picture 2" descr="Mindfulness | University Health Service">
            <a:extLst>
              <a:ext uri="{FF2B5EF4-FFF2-40B4-BE49-F238E27FC236}">
                <a16:creationId xmlns:a16="http://schemas.microsoft.com/office/drawing/2014/main" id="{A84F6711-C806-4BB2-B4FD-29C50F63D22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4256813" y="349135"/>
            <a:ext cx="4201387" cy="30798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96B50DC-F47E-5843-85E9-8B530E9557D8}"/>
              </a:ext>
            </a:extLst>
          </p:cNvPr>
          <p:cNvSpPr txBox="1"/>
          <p:nvPr/>
        </p:nvSpPr>
        <p:spPr>
          <a:xfrm>
            <a:off x="6284422" y="4555375"/>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3588F9D1-751D-4646-88A9-DA04D8A92D1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 y="5187142"/>
            <a:ext cx="9144000" cy="1670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74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6710-708B-45FE-A553-A5C580BC77F4}"/>
              </a:ext>
            </a:extLst>
          </p:cNvPr>
          <p:cNvSpPr>
            <a:spLocks noGrp="1"/>
          </p:cNvSpPr>
          <p:nvPr>
            <p:ph type="ctrTitle"/>
          </p:nvPr>
        </p:nvSpPr>
        <p:spPr/>
        <p:txBody>
          <a:bodyPr/>
          <a:lstStyle/>
          <a:p>
            <a:r>
              <a:rPr lang="en-US" dirty="0"/>
              <a:t>SELF-KINDNESS</a:t>
            </a:r>
          </a:p>
        </p:txBody>
      </p:sp>
      <p:sp>
        <p:nvSpPr>
          <p:cNvPr id="4" name="TextBox 3">
            <a:extLst>
              <a:ext uri="{FF2B5EF4-FFF2-40B4-BE49-F238E27FC236}">
                <a16:creationId xmlns:a16="http://schemas.microsoft.com/office/drawing/2014/main" id="{AA3DC9F3-1F44-A8C1-F3BF-F6B9065617C2}"/>
              </a:ext>
            </a:extLst>
          </p:cNvPr>
          <p:cNvSpPr txBox="1"/>
          <p:nvPr/>
        </p:nvSpPr>
        <p:spPr>
          <a:xfrm>
            <a:off x="1510748" y="2604052"/>
            <a:ext cx="184731" cy="369332"/>
          </a:xfrm>
          <a:prstGeom prst="rect">
            <a:avLst/>
          </a:prstGeom>
          <a:noFill/>
        </p:spPr>
        <p:txBody>
          <a:bodyPr wrap="none" rtlCol="0">
            <a:spAutoFit/>
          </a:bodyPr>
          <a:lstStyle/>
          <a:p>
            <a:endParaRPr lang="en-US" dirty="0"/>
          </a:p>
        </p:txBody>
      </p:sp>
      <p:pic>
        <p:nvPicPr>
          <p:cNvPr id="5" name="Picture 4">
            <a:extLst>
              <a:ext uri="{FF2B5EF4-FFF2-40B4-BE49-F238E27FC236}">
                <a16:creationId xmlns:a16="http://schemas.microsoft.com/office/drawing/2014/main" id="{109CA1B7-A31A-4D10-E972-7E2F26A5911E}"/>
              </a:ext>
            </a:extLst>
          </p:cNvPr>
          <p:cNvPicPr>
            <a:picLocks noChangeAspect="1"/>
          </p:cNvPicPr>
          <p:nvPr/>
        </p:nvPicPr>
        <p:blipFill>
          <a:blip r:embed="rId2"/>
          <a:stretch>
            <a:fillRect/>
          </a:stretch>
        </p:blipFill>
        <p:spPr>
          <a:xfrm>
            <a:off x="0" y="1219200"/>
            <a:ext cx="9144000" cy="5638800"/>
          </a:xfrm>
          <a:prstGeom prst="rect">
            <a:avLst/>
          </a:prstGeom>
        </p:spPr>
      </p:pic>
    </p:spTree>
    <p:extLst>
      <p:ext uri="{BB962C8B-B14F-4D97-AF65-F5344CB8AC3E}">
        <p14:creationId xmlns:p14="http://schemas.microsoft.com/office/powerpoint/2010/main" val="106529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6710-708B-45FE-A553-A5C580BC77F4}"/>
              </a:ext>
            </a:extLst>
          </p:cNvPr>
          <p:cNvSpPr>
            <a:spLocks noGrp="1"/>
          </p:cNvSpPr>
          <p:nvPr>
            <p:ph type="ctrTitle"/>
          </p:nvPr>
        </p:nvSpPr>
        <p:spPr/>
        <p:txBody>
          <a:bodyPr/>
          <a:lstStyle/>
          <a:p>
            <a:r>
              <a:rPr lang="en-US" dirty="0"/>
              <a:t>Mindful Self-Compassion</a:t>
            </a:r>
            <a:br>
              <a:rPr lang="en-US" dirty="0"/>
            </a:br>
            <a:r>
              <a:rPr lang="en-US" sz="3600" dirty="0"/>
              <a:t>(Neff &amp; </a:t>
            </a:r>
            <a:r>
              <a:rPr lang="en-US" sz="3600" dirty="0" err="1"/>
              <a:t>Germer</a:t>
            </a:r>
            <a:r>
              <a:rPr lang="en-US" sz="3600" dirty="0"/>
              <a:t>)</a:t>
            </a:r>
            <a:endParaRPr lang="en-US" dirty="0"/>
          </a:p>
        </p:txBody>
      </p:sp>
      <p:graphicFrame>
        <p:nvGraphicFramePr>
          <p:cNvPr id="3" name="Diagram 2">
            <a:extLst>
              <a:ext uri="{FF2B5EF4-FFF2-40B4-BE49-F238E27FC236}">
                <a16:creationId xmlns:a16="http://schemas.microsoft.com/office/drawing/2014/main" id="{0CF55935-7811-472E-9076-C849407CF5C0}"/>
              </a:ext>
            </a:extLst>
          </p:cNvPr>
          <p:cNvGraphicFramePr/>
          <p:nvPr/>
        </p:nvGraphicFramePr>
        <p:xfrm>
          <a:off x="1257300" y="2057400"/>
          <a:ext cx="6629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503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74B36-A56C-4CE1-9851-A3D5F25A6699}"/>
              </a:ext>
            </a:extLst>
          </p:cNvPr>
          <p:cNvSpPr>
            <a:spLocks noGrp="1"/>
          </p:cNvSpPr>
          <p:nvPr>
            <p:ph type="ctrTitle"/>
          </p:nvPr>
        </p:nvSpPr>
        <p:spPr>
          <a:xfrm>
            <a:off x="381000" y="457200"/>
            <a:ext cx="4572000" cy="623248"/>
          </a:xfrm>
        </p:spPr>
        <p:txBody>
          <a:bodyPr/>
          <a:lstStyle/>
          <a:p>
            <a:r>
              <a:rPr lang="en-US" dirty="0"/>
              <a:t>PRACTICE: Fostering Habits of Mindful Self-Care</a:t>
            </a:r>
          </a:p>
        </p:txBody>
      </p:sp>
      <p:sp>
        <p:nvSpPr>
          <p:cNvPr id="4" name="TextBox 3">
            <a:extLst>
              <a:ext uri="{FF2B5EF4-FFF2-40B4-BE49-F238E27FC236}">
                <a16:creationId xmlns:a16="http://schemas.microsoft.com/office/drawing/2014/main" id="{F6FABBF0-F363-4EC7-8E01-009DF4F2DB6E}"/>
              </a:ext>
            </a:extLst>
          </p:cNvPr>
          <p:cNvSpPr txBox="1"/>
          <p:nvPr/>
        </p:nvSpPr>
        <p:spPr>
          <a:xfrm>
            <a:off x="990600" y="3429000"/>
            <a:ext cx="3962400" cy="3139321"/>
          </a:xfrm>
          <a:prstGeom prst="rect">
            <a:avLst/>
          </a:prstGeom>
          <a:noFill/>
        </p:spPr>
        <p:txBody>
          <a:bodyPr wrap="square" rtlCol="0">
            <a:spAutoFit/>
          </a:bodyPr>
          <a:lstStyle/>
          <a:p>
            <a:pPr>
              <a:spcBef>
                <a:spcPts val="2400"/>
              </a:spcBef>
              <a:defRPr/>
            </a:pPr>
            <a:r>
              <a:rPr lang="en-US" sz="2800" dirty="0">
                <a:solidFill>
                  <a:schemeClr val="bg1"/>
                </a:solidFill>
              </a:rPr>
              <a:t>We are what we repeatedly do. </a:t>
            </a:r>
          </a:p>
          <a:p>
            <a:pPr>
              <a:spcBef>
                <a:spcPts val="2400"/>
              </a:spcBef>
              <a:defRPr/>
            </a:pPr>
            <a:r>
              <a:rPr lang="en-US" sz="2800" dirty="0">
                <a:solidFill>
                  <a:schemeClr val="bg1"/>
                </a:solidFill>
              </a:rPr>
              <a:t>Excellence, then, is not an act but a habit. </a:t>
            </a:r>
          </a:p>
          <a:p>
            <a:pPr>
              <a:spcBef>
                <a:spcPts val="2400"/>
              </a:spcBef>
              <a:defRPr/>
            </a:pPr>
            <a:r>
              <a:rPr lang="en-US" sz="2800" dirty="0">
                <a:solidFill>
                  <a:schemeClr val="bg1"/>
                </a:solidFill>
              </a:rPr>
              <a:t>-Will Durant</a:t>
            </a:r>
          </a:p>
          <a:p>
            <a:endParaRPr lang="en-US" dirty="0"/>
          </a:p>
        </p:txBody>
      </p:sp>
      <p:pic>
        <p:nvPicPr>
          <p:cNvPr id="10" name="Picture Placeholder 9">
            <a:extLst>
              <a:ext uri="{FF2B5EF4-FFF2-40B4-BE49-F238E27FC236}">
                <a16:creationId xmlns:a16="http://schemas.microsoft.com/office/drawing/2014/main" id="{08779560-C2BD-43AF-847B-AF97E74A3021}"/>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9831" t="-6977" r="9831" b="-9514"/>
          <a:stretch/>
        </p:blipFill>
        <p:spPr>
          <a:xfrm>
            <a:off x="5105400" y="1295400"/>
            <a:ext cx="3048000" cy="4419600"/>
          </a:xfrm>
        </p:spPr>
      </p:pic>
    </p:spTree>
    <p:extLst>
      <p:ext uri="{BB962C8B-B14F-4D97-AF65-F5344CB8AC3E}">
        <p14:creationId xmlns:p14="http://schemas.microsoft.com/office/powerpoint/2010/main" val="1967490555"/>
      </p:ext>
    </p:extLst>
  </p:cSld>
  <p:clrMapOvr>
    <a:masterClrMapping/>
  </p:clrMapOvr>
</p:sld>
</file>

<file path=ppt/theme/theme1.xml><?xml version="1.0" encoding="utf-8"?>
<a:theme xmlns:a="http://schemas.openxmlformats.org/drawingml/2006/main" name="DUH LA Template 4.3 simplified">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DUH LA Template 4.3 simplified</Template>
  <TotalTime>22084</TotalTime>
  <Words>1473</Words>
  <Application>Microsoft Macintosh PowerPoint</Application>
  <PresentationFormat>On-screen Show (4:3)</PresentationFormat>
  <Paragraphs>170</Paragraphs>
  <Slides>19</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Comic Sans MS</vt:lpstr>
      <vt:lpstr>Franklin Gothic Medium</vt:lpstr>
      <vt:lpstr>Times New Roman</vt:lpstr>
      <vt:lpstr>Wingdings</vt:lpstr>
      <vt:lpstr>DUH LA Template 4.3 simplified</vt:lpstr>
      <vt:lpstr>Office Theme</vt:lpstr>
      <vt:lpstr>PowerPoint Presentation</vt:lpstr>
      <vt:lpstr>PowerPoint Presentation</vt:lpstr>
      <vt:lpstr>Exemplary   Leaders</vt:lpstr>
      <vt:lpstr>PowerPoint Presentation</vt:lpstr>
      <vt:lpstr>Values in  Conflict</vt:lpstr>
      <vt:lpstr>PowerPoint Presentation</vt:lpstr>
      <vt:lpstr>Jane’s Value Statement</vt:lpstr>
      <vt:lpstr>Components of Values Statement</vt:lpstr>
      <vt:lpstr>Dave’s Value Statement (UBUNTU)</vt:lpstr>
      <vt:lpstr>PowerPoint Presentation</vt:lpstr>
      <vt:lpstr>PowerPoint Presentation</vt:lpstr>
      <vt:lpstr>Relational Leadership</vt:lpstr>
      <vt:lpstr>PowerPoint Presentation</vt:lpstr>
      <vt:lpstr>Notice our Implicit ‘Drivers’ (Socialized Values)</vt:lpstr>
      <vt:lpstr>Myths Novice Physicians Live By Notice the ‘Stories’ that Implicitly Guide our Lives</vt:lpstr>
      <vt:lpstr>MINDFULNESS   ‘noticing what’s happening, whilst it’s happening, without judgment’</vt:lpstr>
      <vt:lpstr>SELF-KINDNESS</vt:lpstr>
      <vt:lpstr>Mindful Self-Compassion (Neff &amp; Germer)</vt:lpstr>
      <vt:lpstr>PRACTICE: Fostering Habits of Mindful Self-Care</vt:lpstr>
    </vt:vector>
  </TitlesOfParts>
  <Company>Duke Corporate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Khuwailah Beyah</dc:creator>
  <cp:lastModifiedBy>Lulla Kiwinda</cp:lastModifiedBy>
  <cp:revision>320</cp:revision>
  <cp:lastPrinted>2023-10-26T14:29:18Z</cp:lastPrinted>
  <dcterms:created xsi:type="dcterms:W3CDTF">2017-03-15T21:12:57Z</dcterms:created>
  <dcterms:modified xsi:type="dcterms:W3CDTF">2024-07-01T16:22:48Z</dcterms:modified>
</cp:coreProperties>
</file>